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Masters/slideMaster2.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2.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4.xml" ContentType="application/vnd.openxmlformats-officedocument.presentationml.slideLayout+xml"/>
  <Override PartName="/ppt/notesSlides/notesSlide14.xml" ContentType="application/vnd.openxmlformats-officedocument.presentationml.notesSlide+xml"/>
  <Override PartName="/ppt/slideLayouts/slideLayout25.xml" ContentType="application/vnd.openxmlformats-officedocument.presentationml.slideLayout+xml"/>
  <Override PartName="/ppt/notesSlides/notesSlide8.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23.xml" ContentType="application/vnd.openxmlformats-officedocument.presentationml.slideLayout+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chart1.xml" ContentType="application/vnd.openxmlformats-officedocument.drawingml.chart+xml"/>
  <Override PartName="/ppt/charts/style2.xml" ContentType="application/vnd.ms-office.chartstyle+xml"/>
  <Override PartName="/ppt/charts/chart2.xml" ContentType="application/vnd.openxmlformats-officedocument.drawingml.char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 id="2147483648" r:id="rId2"/>
  </p:sldMasterIdLst>
  <p:notesMasterIdLst>
    <p:notesMasterId r:id="rId41"/>
  </p:notesMasterIdLst>
  <p:handoutMasterIdLst>
    <p:handoutMasterId r:id="rId42"/>
  </p:handoutMasterIdLst>
  <p:sldIdLst>
    <p:sldId id="2076138172" r:id="rId3"/>
    <p:sldId id="2076138222" r:id="rId4"/>
    <p:sldId id="2076138173" r:id="rId5"/>
    <p:sldId id="2076138177" r:id="rId6"/>
    <p:sldId id="2076138176" r:id="rId7"/>
    <p:sldId id="2076138175" r:id="rId8"/>
    <p:sldId id="2076138174" r:id="rId9"/>
    <p:sldId id="3473" r:id="rId10"/>
    <p:sldId id="2076138183" r:id="rId11"/>
    <p:sldId id="2076137795" r:id="rId12"/>
    <p:sldId id="2076138317" r:id="rId13"/>
    <p:sldId id="2076138318" r:id="rId14"/>
    <p:sldId id="5059" r:id="rId15"/>
    <p:sldId id="2076138221" r:id="rId16"/>
    <p:sldId id="2076137607" r:id="rId17"/>
    <p:sldId id="2076138161" r:id="rId18"/>
    <p:sldId id="2076138298" r:id="rId19"/>
    <p:sldId id="2076138158" r:id="rId20"/>
    <p:sldId id="2076137687" r:id="rId21"/>
    <p:sldId id="5080" r:id="rId22"/>
    <p:sldId id="2076138155" r:id="rId23"/>
    <p:sldId id="2076138225" r:id="rId24"/>
    <p:sldId id="3210" r:id="rId25"/>
    <p:sldId id="2076138229" r:id="rId26"/>
    <p:sldId id="2076138230" r:id="rId27"/>
    <p:sldId id="2076138231" r:id="rId28"/>
    <p:sldId id="2076138166" r:id="rId29"/>
    <p:sldId id="3699" r:id="rId30"/>
    <p:sldId id="3674" r:id="rId31"/>
    <p:sldId id="3633" r:id="rId32"/>
    <p:sldId id="3676" r:id="rId33"/>
    <p:sldId id="3672" r:id="rId34"/>
    <p:sldId id="3673" r:id="rId35"/>
    <p:sldId id="3621" r:id="rId36"/>
    <p:sldId id="3647" r:id="rId37"/>
    <p:sldId id="2076138319" r:id="rId38"/>
    <p:sldId id="2076138320" r:id="rId39"/>
    <p:sldId id="207613815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144" userDrawn="1">
          <p15:clr>
            <a:srgbClr val="A4A3A4"/>
          </p15:clr>
        </p15:guide>
        <p15:guide id="2" orient="horz" pos="3648" userDrawn="1">
          <p15:clr>
            <a:srgbClr val="A4A3A4"/>
          </p15:clr>
        </p15:guide>
        <p15:guide id="3" orient="horz" pos="1104" userDrawn="1">
          <p15:clr>
            <a:srgbClr val="A4A3A4"/>
          </p15:clr>
        </p15:guide>
        <p15:guide id="4" orient="horz" pos="1368" userDrawn="1">
          <p15:clr>
            <a:srgbClr val="A4A3A4"/>
          </p15:clr>
        </p15:guide>
        <p15:guide id="5" orient="horz" pos="2592" userDrawn="1">
          <p15:clr>
            <a:srgbClr val="A4A3A4"/>
          </p15:clr>
        </p15:guide>
        <p15:guide id="6" orient="horz" pos="288" userDrawn="1">
          <p15:clr>
            <a:srgbClr val="A4A3A4"/>
          </p15:clr>
        </p15:guide>
        <p15:guide id="7" orient="horz" pos="984" userDrawn="1">
          <p15:clr>
            <a:srgbClr val="A4A3A4"/>
          </p15:clr>
        </p15:guide>
        <p15:guide id="8" orient="horz" pos="3960" userDrawn="1">
          <p15:clr>
            <a:srgbClr val="A4A3A4"/>
          </p15:clr>
        </p15:guide>
        <p15:guide id="9" orient="horz" pos="1272" userDrawn="1">
          <p15:clr>
            <a:srgbClr val="A4A3A4"/>
          </p15:clr>
        </p15:guide>
        <p15:guide id="10" orient="horz" pos="648" userDrawn="1">
          <p15:clr>
            <a:srgbClr val="A4A3A4"/>
          </p15:clr>
        </p15:guide>
        <p15:guide id="11" pos="7200" userDrawn="1">
          <p15:clr>
            <a:srgbClr val="A4A3A4"/>
          </p15:clr>
        </p15:guide>
        <p15:guide id="12" pos="52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Finger" initials="DF" lastIdx="3" clrIdx="5"/>
  <p:cmAuthor id="2" name="Microsoft Office User" initials="Office" lastIdx="32" clrIdx="1">
    <p:extLst>
      <p:ext uri="{19B8F6BF-5375-455C-9EA6-DF929625EA0E}">
        <p15:presenceInfo xmlns:p15="http://schemas.microsoft.com/office/powerpoint/2012/main" userId="Microsoft Office User" providerId="None"/>
      </p:ext>
    </p:extLst>
  </p:cmAuthor>
  <p:cmAuthor id="3" name="Joe App" initials="JA" lastIdx="4" clrIdx="2"/>
  <p:cmAuthor id="4" name="Howard Poston" initials="HP" lastIdx="10" clrIdx="3">
    <p:extLst>
      <p:ext uri="{19B8F6BF-5375-455C-9EA6-DF929625EA0E}">
        <p15:presenceInfo xmlns:p15="http://schemas.microsoft.com/office/powerpoint/2012/main" userId="7b842ffa434f5d8d" providerId="Windows Live"/>
      </p:ext>
    </p:extLst>
  </p:cmAuthor>
  <p:cmAuthor id="5" name="Joseph App" initials="JA" lastIdx="13" clrIdx="4">
    <p:extLst>
      <p:ext uri="{19B8F6BF-5375-455C-9EA6-DF929625EA0E}">
        <p15:presenceInfo xmlns:p15="http://schemas.microsoft.com/office/powerpoint/2012/main" userId="S::joseph.app@navajocompany.com::bf1f0e64-9409-4202-adcc-c961e4dcd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FB5"/>
    <a:srgbClr val="8E8E8E"/>
    <a:srgbClr val="E4E5E6"/>
    <a:srgbClr val="000000"/>
    <a:srgbClr val="415152"/>
    <a:srgbClr val="8566AC"/>
    <a:srgbClr val="223746"/>
    <a:srgbClr val="29384D"/>
    <a:srgbClr val="8565AC"/>
    <a:srgbClr val="A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1127" autoAdjust="0"/>
  </p:normalViewPr>
  <p:slideViewPr>
    <p:cSldViewPr snapToGrid="0">
      <p:cViewPr varScale="1">
        <p:scale>
          <a:sx n="61" d="100"/>
          <a:sy n="61" d="100"/>
        </p:scale>
        <p:origin x="860" y="44"/>
      </p:cViewPr>
      <p:guideLst>
        <p:guide pos="6144"/>
        <p:guide orient="horz" pos="3648"/>
        <p:guide orient="horz" pos="1104"/>
        <p:guide orient="horz" pos="1368"/>
        <p:guide orient="horz" pos="2592"/>
        <p:guide orient="horz" pos="288"/>
        <p:guide orient="horz" pos="984"/>
        <p:guide orient="horz" pos="3960"/>
        <p:guide orient="horz" pos="1272"/>
        <p:guide orient="horz" pos="648"/>
        <p:guide pos="7200"/>
        <p:guide pos="52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My organization manages threat detection and response using an assortment of disconnected security tools.</a:t>
            </a:r>
          </a:p>
        </c:rich>
      </c:tx>
      <c:layout>
        <c:manualLayout>
          <c:xMode val="edge"/>
          <c:yMode val="edge"/>
          <c:x val="0.10590398548368796"/>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8041712307744104"/>
          <c:y val="0.10501493264633009"/>
          <c:w val="0.6247012806697797"/>
          <c:h val="0.78532775680658151"/>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E050-431F-A281-10EDD6C506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50-431F-A281-10EDD6C506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50-431F-A281-10EDD6C506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50-431F-A281-10EDD6C506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50-431F-A281-10EDD6C5061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50-431F-A281-10EDD6C50615}"/>
              </c:ext>
            </c:extLst>
          </c:dPt>
          <c:dLbls>
            <c:dLbl>
              <c:idx val="0"/>
              <c:layout>
                <c:manualLayout>
                  <c:x val="-0.19366756882947636"/>
                  <c:y val="0.15576980613537381"/>
                </c:manualLayout>
              </c:layout>
              <c:tx>
                <c:rich>
                  <a:bodyPr/>
                  <a:lstStyle/>
                  <a:p>
                    <a:fld id="{1F690953-416B-624A-BB5B-B3CB8F658A36}" type="CATEGORYNAME">
                      <a:rPr lang="en-US">
                        <a:solidFill>
                          <a:schemeClr val="bg1"/>
                        </a:solidFill>
                      </a:rPr>
                      <a:pPr/>
                      <a:t>[NOMBRE DE CATEGORÍA]</a:t>
                    </a:fld>
                    <a:r>
                      <a:rPr lang="en-US" baseline="0">
                        <a:solidFill>
                          <a:schemeClr val="bg1"/>
                        </a:solidFill>
                      </a:rPr>
                      <a:t>
</a:t>
                    </a:r>
                    <a:fld id="{D0C3492D-21D0-EA4B-B636-5C7B08CF2A7E}" type="PERCENTAGE">
                      <a:rPr lang="en-US" baseline="0">
                        <a:solidFill>
                          <a:schemeClr val="bg1"/>
                        </a:solidFill>
                      </a:rPr>
                      <a:pPr/>
                      <a:t>[PORCENTAJE]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050-431F-A281-10EDD6C50615}"/>
                </c:ext>
              </c:extLst>
            </c:dLbl>
            <c:dLbl>
              <c:idx val="1"/>
              <c:layout>
                <c:manualLayout>
                  <c:x val="-4.6221577907871798E-2"/>
                  <c:y val="-0.12832065506572335"/>
                </c:manualLayout>
              </c:layout>
              <c:tx>
                <c:rich>
                  <a:bodyPr/>
                  <a:lstStyle/>
                  <a:p>
                    <a:fld id="{2B1A7D12-1906-C243-AEAD-BAEF832A6519}" type="CATEGORYNAME">
                      <a:rPr lang="en-US">
                        <a:solidFill>
                          <a:schemeClr val="bg1"/>
                        </a:solidFill>
                      </a:rPr>
                      <a:pPr/>
                      <a:t>[NOMBRE DE CATEGORÍA]</a:t>
                    </a:fld>
                    <a:r>
                      <a:rPr lang="en-US" baseline="0">
                        <a:solidFill>
                          <a:schemeClr val="bg1"/>
                        </a:solidFill>
                      </a:rPr>
                      <a:t>
</a:t>
                    </a:r>
                    <a:fld id="{6A3325BD-0E37-874A-9072-B01CA812B678}" type="PERCENTAGE">
                      <a:rPr lang="en-US" baseline="0">
                        <a:solidFill>
                          <a:schemeClr val="bg1"/>
                        </a:solidFill>
                      </a:rPr>
                      <a:pPr/>
                      <a:t>[PORCENTAJE]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050-431F-A281-10EDD6C50615}"/>
                </c:ext>
              </c:extLst>
            </c:dLbl>
            <c:dLbl>
              <c:idx val="2"/>
              <c:layout>
                <c:manualLayout>
                  <c:x val="0.14650523100634946"/>
                  <c:y val="-2.7334715222699772E-3"/>
                </c:manualLayout>
              </c:layout>
              <c:tx>
                <c:rich>
                  <a:bodyPr/>
                  <a:lstStyle/>
                  <a:p>
                    <a:fld id="{C9312151-72BC-C14F-A091-A55266607783}" type="CATEGORYNAME">
                      <a:rPr lang="en-US">
                        <a:solidFill>
                          <a:schemeClr val="bg1"/>
                        </a:solidFill>
                      </a:rPr>
                      <a:pPr/>
                      <a:t>[NOMBRE DE CATEGORÍA]</a:t>
                    </a:fld>
                    <a:r>
                      <a:rPr lang="en-US" baseline="0">
                        <a:solidFill>
                          <a:schemeClr val="bg1"/>
                        </a:solidFill>
                      </a:rPr>
                      <a:t>
</a:t>
                    </a:r>
                    <a:fld id="{3CABCBD4-315A-8041-A95A-11D40DAFF013}" type="PERCENTAGE">
                      <a:rPr lang="en-US" baseline="0">
                        <a:solidFill>
                          <a:schemeClr val="bg1"/>
                        </a:solidFill>
                      </a:rPr>
                      <a:pPr/>
                      <a:t>[PORCENTAJE]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050-431F-A281-10EDD6C50615}"/>
                </c:ext>
              </c:extLst>
            </c:dLbl>
            <c:dLbl>
              <c:idx val="3"/>
              <c:layout>
                <c:manualLayout>
                  <c:x val="0.11565806788470819"/>
                  <c:y val="0.13830277530443069"/>
                </c:manualLayout>
              </c:layout>
              <c:tx>
                <c:rich>
                  <a:bodyPr/>
                  <a:lstStyle/>
                  <a:p>
                    <a:fld id="{62437E9B-324B-684C-AF23-7447E72C42D6}" type="CATEGORYNAME">
                      <a:rPr lang="en-US">
                        <a:solidFill>
                          <a:schemeClr val="bg1"/>
                        </a:solidFill>
                      </a:rPr>
                      <a:pPr/>
                      <a:t>[NOMBRE DE CATEGORÍA]</a:t>
                    </a:fld>
                    <a:r>
                      <a:rPr lang="en-US" baseline="0">
                        <a:solidFill>
                          <a:schemeClr val="bg1"/>
                        </a:solidFill>
                      </a:rPr>
                      <a:t>
</a:t>
                    </a:r>
                    <a:fld id="{A7165A69-EB59-1C48-86C9-2B0F45BDAF88}" type="PERCENTAGE">
                      <a:rPr lang="en-US" baseline="0">
                        <a:solidFill>
                          <a:schemeClr val="bg1"/>
                        </a:solidFill>
                      </a:rPr>
                      <a:pPr/>
                      <a:t>[PORCENTAJE]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050-431F-A281-10EDD6C50615}"/>
                </c:ext>
              </c:extLst>
            </c:dLbl>
            <c:dLbl>
              <c:idx val="4"/>
              <c:layout>
                <c:manualLayout>
                  <c:x val="4.1127472523165835E-2"/>
                  <c:y val="0.11802098095035052"/>
                </c:manualLayout>
              </c:layout>
              <c:tx>
                <c:rich>
                  <a:bodyPr/>
                  <a:lstStyle/>
                  <a:p>
                    <a:fld id="{7F24EC5C-0023-094F-B427-38C78C1D36B2}" type="CATEGORYNAME">
                      <a:rPr lang="en-US">
                        <a:solidFill>
                          <a:schemeClr val="bg1"/>
                        </a:solidFill>
                      </a:rPr>
                      <a:pPr/>
                      <a:t>[NOMBRE DE CATEGORÍA]</a:t>
                    </a:fld>
                    <a:r>
                      <a:rPr lang="en-US" baseline="0">
                        <a:solidFill>
                          <a:schemeClr val="bg1"/>
                        </a:solidFill>
                      </a:rPr>
                      <a:t>
</a:t>
                    </a:r>
                    <a:fld id="{0F387055-3BD4-FF44-B645-3FD9BB362CFF}" type="PERCENTAGE">
                      <a:rPr lang="en-US" baseline="0">
                        <a:solidFill>
                          <a:schemeClr val="bg1"/>
                        </a:solidFill>
                      </a:rPr>
                      <a:pPr/>
                      <a:t>[PORCENTAJE]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050-431F-A281-10EDD6C5061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EC"/>
              </a:p>
            </c:txPr>
            <c:showLegendKey val="0"/>
            <c:showVal val="0"/>
            <c:showCatName val="1"/>
            <c:showSerName val="0"/>
            <c:showPercent val="1"/>
            <c:showBubbleSize val="0"/>
            <c:showLeaderLines val="0"/>
            <c:extLst>
              <c:ext xmlns:c15="http://schemas.microsoft.com/office/drawing/2012/chart" uri="{CE6537A1-D6FC-4f65-9D91-7224C49458BB}"/>
            </c:extLst>
          </c:dLbls>
          <c:cat>
            <c:strRef>
              <c:f>'[ESG Data Charts.xlsx]Sheet1'!$B$3:$B$8</c:f>
              <c:strCache>
                <c:ptCount val="6"/>
                <c:pt idx="0">
                  <c:v>Strongly Agree</c:v>
                </c:pt>
                <c:pt idx="1">
                  <c:v>Agree</c:v>
                </c:pt>
                <c:pt idx="2">
                  <c:v>Neutral</c:v>
                </c:pt>
                <c:pt idx="3">
                  <c:v>Disagree</c:v>
                </c:pt>
                <c:pt idx="4">
                  <c:v>Strongly Disagree</c:v>
                </c:pt>
                <c:pt idx="5">
                  <c:v>Don't Know</c:v>
                </c:pt>
              </c:strCache>
            </c:strRef>
          </c:cat>
          <c:val>
            <c:numRef>
              <c:f>'[ESG Data Charts.xlsx]Sheet1'!$C$3:$C$8</c:f>
              <c:numCache>
                <c:formatCode>General</c:formatCode>
                <c:ptCount val="6"/>
                <c:pt idx="0">
                  <c:v>112</c:v>
                </c:pt>
                <c:pt idx="1">
                  <c:v>148</c:v>
                </c:pt>
                <c:pt idx="2">
                  <c:v>60</c:v>
                </c:pt>
                <c:pt idx="3">
                  <c:v>47</c:v>
                </c:pt>
                <c:pt idx="4">
                  <c:v>21</c:v>
                </c:pt>
              </c:numCache>
            </c:numRef>
          </c:val>
          <c:extLst>
            <c:ext xmlns:c16="http://schemas.microsoft.com/office/drawing/2014/chart" uri="{C3380CC4-5D6E-409C-BE32-E72D297353CC}">
              <c16:uniqueId val="{0000000C-E050-431F-A281-10EDD6C50615}"/>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0" i="0" u="none" strike="noStrike" baseline="0">
                <a:effectLst/>
              </a:rPr>
              <a:t>Which of the following would you say are your organization’s biggest challenges regarding threat detection/response?</a:t>
            </a:r>
            <a:r>
              <a:rPr lang="en-US" sz="1000" b="0" i="0" u="none" strike="noStrike" baseline="0"/>
              <a:t> </a:t>
            </a:r>
            <a:endParaRPr lang="en-US" sz="1000"/>
          </a:p>
        </c:rich>
      </c:tx>
      <c:layout>
        <c:manualLayout>
          <c:xMode val="edge"/>
          <c:yMode val="edge"/>
          <c:x val="0.11066909249980116"/>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bar"/>
        <c:grouping val="clustered"/>
        <c:varyColors val="0"/>
        <c:ser>
          <c:idx val="0"/>
          <c:order val="0"/>
          <c:spPr>
            <a:solidFill>
              <a:schemeClr val="accent2"/>
            </a:solidFill>
            <a:ln>
              <a:noFill/>
            </a:ln>
            <a:effectLst/>
          </c:spPr>
          <c:invertIfNegative val="0"/>
          <c:cat>
            <c:strRef>
              <c:f>'[ESG Data Charts.xlsx]Sheet1'!$B$25:$B$35</c:f>
              <c:strCache>
                <c:ptCount val="11"/>
                <c:pt idx="0">
                  <c:v>Other</c:v>
                </c:pt>
                <c:pt idx="1">
                  <c:v>Lack Cloud Visiblity</c:v>
                </c:pt>
                <c:pt idx="2">
                  <c:v>Volume of Alerts</c:v>
                </c:pt>
                <c:pt idx="3">
                  <c:v>Manual Processes</c:v>
                </c:pt>
                <c:pt idx="4">
                  <c:v>Low Alert Fidelity</c:v>
                </c:pt>
                <c:pt idx="5">
                  <c:v>Expanding Attack Surface</c:v>
                </c:pt>
                <c:pt idx="6">
                  <c:v>Tough to Coordinate Response </c:v>
                </c:pt>
                <c:pt idx="7">
                  <c:v>Incident Management</c:v>
                </c:pt>
                <c:pt idx="8">
                  <c:v>Difficulty Correlating Data</c:v>
                </c:pt>
                <c:pt idx="9">
                  <c:v>Blind Spots</c:v>
                </c:pt>
                <c:pt idx="10">
                  <c:v>Too Many Emergencies</c:v>
                </c:pt>
              </c:strCache>
            </c:strRef>
          </c:cat>
          <c:val>
            <c:numRef>
              <c:f>'[ESG Data Charts.xlsx]Sheet1'!$C$25:$C$35</c:f>
              <c:numCache>
                <c:formatCode>General</c:formatCode>
                <c:ptCount val="11"/>
                <c:pt idx="0">
                  <c:v>3</c:v>
                </c:pt>
                <c:pt idx="1">
                  <c:v>60</c:v>
                </c:pt>
                <c:pt idx="2">
                  <c:v>63</c:v>
                </c:pt>
                <c:pt idx="3">
                  <c:v>73</c:v>
                </c:pt>
                <c:pt idx="4">
                  <c:v>82</c:v>
                </c:pt>
                <c:pt idx="5">
                  <c:v>83</c:v>
                </c:pt>
                <c:pt idx="6">
                  <c:v>85</c:v>
                </c:pt>
                <c:pt idx="7">
                  <c:v>85</c:v>
                </c:pt>
                <c:pt idx="8">
                  <c:v>91</c:v>
                </c:pt>
                <c:pt idx="9">
                  <c:v>114</c:v>
                </c:pt>
                <c:pt idx="10">
                  <c:v>122</c:v>
                </c:pt>
              </c:numCache>
            </c:numRef>
          </c:val>
          <c:extLst>
            <c:ext xmlns:c16="http://schemas.microsoft.com/office/drawing/2014/chart" uri="{C3380CC4-5D6E-409C-BE32-E72D297353CC}">
              <c16:uniqueId val="{00000000-7E5B-4A5D-9BC5-8ACAE58653EA}"/>
            </c:ext>
          </c:extLst>
        </c:ser>
        <c:dLbls>
          <c:showLegendKey val="0"/>
          <c:showVal val="0"/>
          <c:showCatName val="0"/>
          <c:showSerName val="0"/>
          <c:showPercent val="0"/>
          <c:showBubbleSize val="0"/>
        </c:dLbls>
        <c:gapWidth val="182"/>
        <c:axId val="1111205168"/>
        <c:axId val="1111194352"/>
      </c:barChart>
      <c:catAx>
        <c:axId val="1111205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C"/>
          </a:p>
        </c:txPr>
        <c:crossAx val="1111194352"/>
        <c:crosses val="autoZero"/>
        <c:auto val="1"/>
        <c:lblAlgn val="ctr"/>
        <c:lblOffset val="100"/>
        <c:noMultiLvlLbl val="0"/>
      </c:catAx>
      <c:valAx>
        <c:axId val="1111194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11120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8CBCE6-D012-459A-8356-33767434450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FB3FDE6D-C288-4D24-911F-557A79D21A3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CE7084-7924-4ACD-A491-71C8902220B5}" type="datetimeFigureOut">
              <a:rPr lang="en-US" smtClean="0">
                <a:latin typeface="Arial" panose="020B0604020202020204" pitchFamily="34" charset="0"/>
              </a:rPr>
              <a:t>5/18/2023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E2B32F02-4414-4D44-BA0C-8A566EB1966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1C792BF4-EA57-4414-91AE-50E93C683D2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8D2A3A1-6D19-40A9-AA3D-2D0A14E43CD4}" type="slidenum">
              <a:rPr lang="en-US" smtClean="0">
                <a:latin typeface="Arial" panose="020B0604020202020204" pitchFamily="34" charset="0"/>
              </a:rPr>
              <a:t>‹Nº›</a:t>
            </a:fld>
            <a:endParaRPr lang="en-US">
              <a:latin typeface="Arial" panose="020B0604020202020204" pitchFamily="34" charset="0"/>
            </a:endParaRPr>
          </a:p>
        </p:txBody>
      </p:sp>
    </p:spTree>
    <p:extLst>
      <p:ext uri="{BB962C8B-B14F-4D97-AF65-F5344CB8AC3E}">
        <p14:creationId xmlns:p14="http://schemas.microsoft.com/office/powerpoint/2010/main" val="911096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fld id="{50469229-4DCC-4D4F-99E9-1378CDE5E56A}" type="datetimeFigureOut">
              <a:rPr lang="en-US" smtClean="0"/>
              <a:pPr/>
              <a:t>5/18/2023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Arial" panose="020B0604020202020204" pitchFamily="34" charset="0"/>
              </a:defRPr>
            </a:lvl1pPr>
          </a:lstStyle>
          <a:p>
            <a:fld id="{6BA5BCC9-2D58-BC45-8057-F0927490CD17}" type="slidenum">
              <a:rPr lang="en-US" smtClean="0"/>
              <a:pPr/>
              <a:t>‹Nº›</a:t>
            </a:fld>
            <a:endParaRPr lang="en-US"/>
          </a:p>
        </p:txBody>
      </p:sp>
    </p:spTree>
    <p:extLst>
      <p:ext uri="{BB962C8B-B14F-4D97-AF65-F5344CB8AC3E}">
        <p14:creationId xmlns:p14="http://schemas.microsoft.com/office/powerpoint/2010/main" val="270872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pPr/>
              <a:t>3</a:t>
            </a:fld>
            <a:endParaRPr lang="en-US"/>
          </a:p>
        </p:txBody>
      </p:sp>
    </p:spTree>
    <p:extLst>
      <p:ext uri="{BB962C8B-B14F-4D97-AF65-F5344CB8AC3E}">
        <p14:creationId xmlns:p14="http://schemas.microsoft.com/office/powerpoint/2010/main" val="98874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Permite definir los niveles del marco de Madurez. El SOC </a:t>
            </a:r>
            <a:r>
              <a:rPr lang="es-ES" dirty="0" err="1"/>
              <a:t>Maturity</a:t>
            </a:r>
            <a:r>
              <a:rPr lang="es-ES" dirty="0"/>
              <a:t> Framework, es un marco basado en las personas de la organización, el proceso que siguen y las capacidades que requieren. Para el Nivel 1, las organizaciones no tienen un equipo de seguridad dedicado, tienen un equipo que se ocupa de los problemas de seguridad y TI, el proceso para abordar la respuesta a incidentes se basa en el mejor esfuerzo. Las capacidades que requieren son registro e informes, detección y respuesta automatizadas. </a:t>
            </a:r>
          </a:p>
          <a:p>
            <a:endParaRPr lang="es-ES" dirty="0"/>
          </a:p>
          <a:p>
            <a:r>
              <a:rPr lang="es-ES" dirty="0"/>
              <a:t>Para el Nivel 2, las organizaciones tienen un equipo de seguridad dedicado, tienen un plan básico de respuesta a incidentes y también requieren, además de Registro e Informes y Detección y Respuesta Automatizadas, respuesta a incidentes de múltiples proveedores. </a:t>
            </a:r>
          </a:p>
          <a:p>
            <a:endParaRPr lang="es-ES" dirty="0"/>
          </a:p>
          <a:p>
            <a:r>
              <a:rPr lang="es-ES" dirty="0"/>
              <a:t>Para el Nivel 3, esto es para organizaciones más grandes con analistas de SOC experimentados, tienen procesos avanzados de SOC y libros de jugadas para manejar incidentes, y requieren capacidades adicionales de Gestión de alertas y agregar Orquestación unificada a su Automatización y respuesta.</a:t>
            </a:r>
            <a:endParaRPr lang="en-GB" dirty="0"/>
          </a:p>
        </p:txBody>
      </p:sp>
      <p:sp>
        <p:nvSpPr>
          <p:cNvPr id="4" name="Slide Number Placeholder 3"/>
          <p:cNvSpPr>
            <a:spLocks noGrp="1"/>
          </p:cNvSpPr>
          <p:nvPr>
            <p:ph type="sldNum" sz="quarter" idx="5"/>
          </p:nvPr>
        </p:nvSpPr>
        <p:spPr/>
        <p:txBody>
          <a:bodyPr/>
          <a:lstStyle/>
          <a:p>
            <a:fld id="{6BA5BCC9-2D58-BC45-8057-F0927490CD17}" type="slidenum">
              <a:rPr lang="en-US" smtClean="0"/>
              <a:t>13</a:t>
            </a:fld>
            <a:endParaRPr lang="en-US"/>
          </a:p>
        </p:txBody>
      </p:sp>
    </p:spTree>
    <p:extLst>
      <p:ext uri="{BB962C8B-B14F-4D97-AF65-F5344CB8AC3E}">
        <p14:creationId xmlns:p14="http://schemas.microsoft.com/office/powerpoint/2010/main" val="249628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100" baseline="0" dirty="0"/>
              <a:t>Madurez CORE, se realiza la protección común contra ciberataques y los controles básicos de ciberseguridad que necesitan ser implementados como base. Implementación de ISO 27001 </a:t>
            </a:r>
          </a:p>
          <a:p>
            <a:r>
              <a:rPr lang="es-CL" sz="1100" baseline="0" dirty="0"/>
              <a:t>Madurez Baseline, integrando la ciber-seguridad con la parte operacional del negocio, a través de la creación de un framework para la gestión del cyber riesgo. Implementación de otros standards de seguridad mucho mas relacionados al negocio.</a:t>
            </a:r>
          </a:p>
          <a:p>
            <a:r>
              <a:rPr lang="es-CL" sz="1100" baseline="0" dirty="0"/>
              <a:t>Madurez Extendida Asegurando a los proveedor y servicios. Y manejando la continuidad operacional del negocio </a:t>
            </a:r>
          </a:p>
          <a:p>
            <a:endParaRPr lang="es-CL"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ISO/IEC 27001 INFORMATION SECURITY MANAGEMENT</a:t>
            </a:r>
            <a:endParaRPr lang="es-CL"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 22301:2012</a:t>
            </a:r>
            <a:r>
              <a:rPr lang="es-CL" sz="1100" b="1" i="0" kern="1200" cap="all" baseline="0" dirty="0">
                <a:solidFill>
                  <a:schemeClr val="tx1"/>
                </a:solidFill>
                <a:effectLst/>
                <a:latin typeface="+mn-lt"/>
                <a:ea typeface="+mn-ea"/>
                <a:cs typeface="+mn-cs"/>
              </a:rPr>
              <a:t> </a:t>
            </a:r>
            <a:r>
              <a:rPr lang="en-US" sz="1100" b="1" i="0" kern="1200" cap="all" dirty="0">
                <a:solidFill>
                  <a:schemeClr val="tx1"/>
                </a:solidFill>
                <a:effectLst/>
                <a:latin typeface="+mn-lt"/>
                <a:ea typeface="+mn-ea"/>
                <a:cs typeface="+mn-cs"/>
              </a:rPr>
              <a:t>SOCIETAL SECURITY -- BUSINESS CONTINUITY MANAGEMENT SYSTEMS -- REQUIREMENTS</a:t>
            </a:r>
            <a:endParaRPr lang="es-CL"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ISO/IEC 27035:2011 INFORMATION TECHNOLOGY -- SECURITY TECHNIQUES -- INFORMATION SECURITY INCIDENT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 31000 RISK MANAGEMENT</a:t>
            </a:r>
            <a:endParaRPr lang="es-CL"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ISO/IEC 27018:2014</a:t>
            </a:r>
            <a:r>
              <a:rPr lang="es-CL" sz="1100" b="1" i="0" kern="1200" cap="all" baseline="0" dirty="0">
                <a:solidFill>
                  <a:schemeClr val="tx1"/>
                </a:solidFill>
                <a:effectLst/>
                <a:latin typeface="+mn-lt"/>
                <a:ea typeface="+mn-ea"/>
                <a:cs typeface="+mn-cs"/>
              </a:rPr>
              <a:t> </a:t>
            </a:r>
            <a:r>
              <a:rPr lang="en-US" sz="1100" b="1" i="0" kern="1200" cap="all" dirty="0">
                <a:solidFill>
                  <a:schemeClr val="tx1"/>
                </a:solidFill>
                <a:effectLst/>
                <a:latin typeface="+mn-lt"/>
                <a:ea typeface="+mn-ea"/>
                <a:cs typeface="+mn-cs"/>
              </a:rPr>
              <a:t>INFORMATION TECHNOLOGY -- SECURITY TECHNIQUES -- CODE OF PRACTICE FOR PROTECTION OF PERSONALLY IDENTIFIABLE INFORMATION (PII) IN PUBLIC CLOUDS ACTING AS PII PROCESSORS</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ISO/IEC 27017:2015</a:t>
            </a:r>
            <a:r>
              <a:rPr lang="es-CL" sz="1100" b="1" i="0" kern="1200" cap="all" baseline="0" dirty="0">
                <a:solidFill>
                  <a:schemeClr val="tx1"/>
                </a:solidFill>
                <a:effectLst/>
                <a:latin typeface="+mn-lt"/>
                <a:ea typeface="+mn-ea"/>
                <a:cs typeface="+mn-cs"/>
              </a:rPr>
              <a:t> </a:t>
            </a:r>
            <a:r>
              <a:rPr lang="en-US" sz="1100" b="1" i="0" kern="1200" cap="all" dirty="0">
                <a:solidFill>
                  <a:schemeClr val="tx1"/>
                </a:solidFill>
                <a:effectLst/>
                <a:latin typeface="+mn-lt"/>
                <a:ea typeface="+mn-ea"/>
                <a:cs typeface="+mn-cs"/>
              </a:rPr>
              <a:t>INFORMATION TECHNOLOGY -- SECURITY TECHNIQUES -- CODE OF PRACTICE FOR INFORMATION SECURITY CONTROLS BASED ON ISO/IEC 27002 FOR CLOUD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100" b="1" i="0" kern="1200" cap="all" dirty="0">
                <a:solidFill>
                  <a:schemeClr val="tx1"/>
                </a:solidFill>
                <a:effectLst/>
                <a:latin typeface="+mn-lt"/>
                <a:ea typeface="+mn-ea"/>
                <a:cs typeface="+mn-cs"/>
              </a:rPr>
              <a:t>ISO/IEC 27036</a:t>
            </a:r>
            <a:r>
              <a:rPr lang="es-CL" sz="1100" b="1" i="0" kern="1200" cap="all" baseline="0" dirty="0">
                <a:solidFill>
                  <a:schemeClr val="tx1"/>
                </a:solidFill>
                <a:effectLst/>
                <a:latin typeface="+mn-lt"/>
                <a:ea typeface="+mn-ea"/>
                <a:cs typeface="+mn-cs"/>
              </a:rPr>
              <a:t> </a:t>
            </a:r>
            <a:r>
              <a:rPr lang="en-US" sz="1100" b="1" i="0" kern="1200" cap="all" dirty="0">
                <a:solidFill>
                  <a:schemeClr val="tx1"/>
                </a:solidFill>
                <a:effectLst/>
                <a:latin typeface="+mn-lt"/>
                <a:ea typeface="+mn-ea"/>
                <a:cs typeface="+mn-cs"/>
              </a:rPr>
              <a:t>INFORMATION TECHNOLOGY -- SECURITY TECHNIQUES -- INFORMATION SECURITY FOR SUPPLIER RELATIONSHIPS </a:t>
            </a:r>
            <a:endParaRPr lang="es-CL" sz="1100" baseline="0" dirty="0"/>
          </a:p>
          <a:p>
            <a:r>
              <a:rPr lang="en-US" sz="1100" b="1" i="0" kern="1200" cap="all" dirty="0">
                <a:solidFill>
                  <a:schemeClr val="tx1"/>
                </a:solidFill>
                <a:effectLst/>
                <a:latin typeface="+mn-lt"/>
                <a:ea typeface="+mn-ea"/>
                <a:cs typeface="+mn-cs"/>
              </a:rPr>
              <a:t>ISO/IEC 27014:2013 INFORMATION TECHNOLOGY -- SECURITY TECHNIQUES -- GOVERNANCE OF INFORMATION SECURITY</a:t>
            </a:r>
          </a:p>
          <a:p>
            <a:endParaRPr lang="en-US" sz="1100" b="1" i="0"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879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115F04-FA96-4F4F-8589-00A5965DC729}" type="slidenum">
              <a:rPr lang="en-US" smtClean="0"/>
              <a:t>15</a:t>
            </a:fld>
            <a:endParaRPr lang="en-US"/>
          </a:p>
        </p:txBody>
      </p:sp>
    </p:spTree>
    <p:extLst>
      <p:ext uri="{BB962C8B-B14F-4D97-AF65-F5344CB8AC3E}">
        <p14:creationId xmlns:p14="http://schemas.microsoft.com/office/powerpoint/2010/main" val="3083297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16</a:t>
            </a:fld>
            <a:endParaRPr lang="en-US"/>
          </a:p>
        </p:txBody>
      </p:sp>
    </p:spTree>
    <p:extLst>
      <p:ext uri="{BB962C8B-B14F-4D97-AF65-F5344CB8AC3E}">
        <p14:creationId xmlns:p14="http://schemas.microsoft.com/office/powerpoint/2010/main" val="1687206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17</a:t>
            </a:fld>
            <a:endParaRPr lang="en-US"/>
          </a:p>
        </p:txBody>
      </p:sp>
    </p:spTree>
    <p:extLst>
      <p:ext uri="{BB962C8B-B14F-4D97-AF65-F5344CB8AC3E}">
        <p14:creationId xmlns:p14="http://schemas.microsoft.com/office/powerpoint/2010/main" val="3243058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p:txBody>
      </p:sp>
      <p:sp>
        <p:nvSpPr>
          <p:cNvPr id="4" name="Slide Number Placeholder 3"/>
          <p:cNvSpPr>
            <a:spLocks noGrp="1"/>
          </p:cNvSpPr>
          <p:nvPr>
            <p:ph type="sldNum" sz="quarter" idx="5"/>
          </p:nvPr>
        </p:nvSpPr>
        <p:spPr/>
        <p:txBody>
          <a:bodyPr/>
          <a:lstStyle/>
          <a:p>
            <a:fld id="{6BA5BCC9-2D58-BC45-8057-F0927490CD17}" type="slidenum">
              <a:rPr lang="en-US" smtClean="0"/>
              <a:pPr/>
              <a:t>19</a:t>
            </a:fld>
            <a:endParaRPr lang="en-US"/>
          </a:p>
        </p:txBody>
      </p:sp>
    </p:spTree>
    <p:extLst>
      <p:ext uri="{BB962C8B-B14F-4D97-AF65-F5344CB8AC3E}">
        <p14:creationId xmlns:p14="http://schemas.microsoft.com/office/powerpoint/2010/main" val="155229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producto principal que habilita Security </a:t>
            </a:r>
            <a:r>
              <a:rPr lang="es-ES" dirty="0" err="1"/>
              <a:t>Fabric</a:t>
            </a:r>
            <a:r>
              <a:rPr lang="es-ES" dirty="0"/>
              <a:t> </a:t>
            </a:r>
            <a:r>
              <a:rPr lang="es-ES" dirty="0" err="1"/>
              <a:t>Analytics</a:t>
            </a:r>
            <a:r>
              <a:rPr lang="es-ES" dirty="0"/>
              <a:t> &amp; </a:t>
            </a:r>
            <a:r>
              <a:rPr lang="es-ES" dirty="0" err="1"/>
              <a:t>Automation</a:t>
            </a:r>
            <a:r>
              <a:rPr lang="es-ES" dirty="0"/>
              <a:t> para el nivel 1 es </a:t>
            </a:r>
            <a:r>
              <a:rPr lang="es-ES" dirty="0" err="1"/>
              <a:t>FortiAnalyzer</a:t>
            </a:r>
            <a:r>
              <a:rPr lang="es-ES" dirty="0"/>
              <a:t>. </a:t>
            </a:r>
            <a:r>
              <a:rPr lang="es-ES" dirty="0" err="1"/>
              <a:t>FortiAnalyzer</a:t>
            </a:r>
            <a:r>
              <a:rPr lang="es-ES" dirty="0"/>
              <a:t> proporciona a los clientes análisis de Security </a:t>
            </a:r>
            <a:r>
              <a:rPr lang="es-ES" dirty="0" err="1"/>
              <a:t>Fabric</a:t>
            </a:r>
            <a:r>
              <a:rPr lang="es-ES" dirty="0"/>
              <a:t>, informes de cumplimiento, detección avanzada para respuesta automatizada. </a:t>
            </a:r>
            <a:r>
              <a:rPr lang="es-ES" dirty="0" err="1"/>
              <a:t>FortiAnalzyer</a:t>
            </a:r>
            <a:r>
              <a:rPr lang="es-ES" dirty="0"/>
              <a:t> existe desde hace más de 10 años y tenemos más de 25 000 clientes que utilizan </a:t>
            </a:r>
            <a:r>
              <a:rPr lang="es-ES" dirty="0" err="1"/>
              <a:t>FortiAnalyzer</a:t>
            </a:r>
            <a:r>
              <a:rPr lang="es-ES" dirty="0"/>
              <a:t>.</a:t>
            </a:r>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t>20</a:t>
            </a:fld>
            <a:endParaRPr lang="en-US"/>
          </a:p>
        </p:txBody>
      </p:sp>
    </p:spTree>
    <p:extLst>
      <p:ext uri="{BB962C8B-B14F-4D97-AF65-F5344CB8AC3E}">
        <p14:creationId xmlns:p14="http://schemas.microsoft.com/office/powerpoint/2010/main" val="4030069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BCC9-2D58-BC45-8057-F0927490CD17}" type="slidenum">
              <a:rPr lang="en-US" smtClean="0"/>
              <a:pPr/>
              <a:t>21</a:t>
            </a:fld>
            <a:endParaRPr lang="en-US"/>
          </a:p>
        </p:txBody>
      </p:sp>
    </p:spTree>
    <p:extLst>
      <p:ext uri="{BB962C8B-B14F-4D97-AF65-F5344CB8AC3E}">
        <p14:creationId xmlns:p14="http://schemas.microsoft.com/office/powerpoint/2010/main" val="3114888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key capabilities that allow </a:t>
            </a:r>
            <a:r>
              <a:rPr lang="en-US" dirty="0" err="1"/>
              <a:t>FortiAnalyzer</a:t>
            </a:r>
            <a:r>
              <a:rPr lang="en-US" dirty="0"/>
              <a:t> to provide analytics and automation.</a:t>
            </a:r>
          </a:p>
        </p:txBody>
      </p:sp>
      <p:sp>
        <p:nvSpPr>
          <p:cNvPr id="4" name="Slide Number Placeholder 3"/>
          <p:cNvSpPr>
            <a:spLocks noGrp="1"/>
          </p:cNvSpPr>
          <p:nvPr>
            <p:ph type="sldNum" sz="quarter" idx="10"/>
          </p:nvPr>
        </p:nvSpPr>
        <p:spPr/>
        <p:txBody>
          <a:bodyPr/>
          <a:lstStyle/>
          <a:p>
            <a:fld id="{6BA5BCC9-2D58-BC45-8057-F0927490CD17}" type="slidenum">
              <a:rPr lang="en-US" smtClean="0"/>
              <a:t>22</a:t>
            </a:fld>
            <a:endParaRPr lang="en-US"/>
          </a:p>
        </p:txBody>
      </p:sp>
    </p:spTree>
    <p:extLst>
      <p:ext uri="{BB962C8B-B14F-4D97-AF65-F5344CB8AC3E}">
        <p14:creationId xmlns:p14="http://schemas.microsoft.com/office/powerpoint/2010/main" val="137489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FortiAnalyzer</a:t>
            </a:r>
            <a:r>
              <a:rPr lang="es-ES" dirty="0"/>
              <a:t> proporciona una solución unificada de registro e informes. A la derecha, puede ver los productos de Fortinet de los que </a:t>
            </a:r>
            <a:r>
              <a:rPr lang="es-ES" dirty="0" err="1"/>
              <a:t>FortiAnalzyer</a:t>
            </a:r>
            <a:r>
              <a:rPr lang="es-ES" dirty="0"/>
              <a:t> puede recopilar registros y, en el centro, el tipo de registros que recopila: registros de tráfico, eventos, DNS y seguridad. </a:t>
            </a:r>
            <a:r>
              <a:rPr lang="es-ES" dirty="0" err="1"/>
              <a:t>FortiAnalyzer</a:t>
            </a:r>
            <a:r>
              <a:rPr lang="es-ES" dirty="0"/>
              <a:t> aprovecha la inteligencia de amenazas de </a:t>
            </a:r>
            <a:r>
              <a:rPr lang="es-ES" dirty="0" err="1"/>
              <a:t>FortiGuard</a:t>
            </a:r>
            <a:r>
              <a:rPr lang="es-ES" dirty="0"/>
              <a:t> </a:t>
            </a:r>
            <a:r>
              <a:rPr lang="es-ES" dirty="0" err="1"/>
              <a:t>Labs</a:t>
            </a:r>
            <a:r>
              <a:rPr lang="es-ES" dirty="0"/>
              <a:t> para identificar anomalías de estos registros. Utiliza su motor de análisis integrado para correlacionar los datos de amenazas recopilados en Security </a:t>
            </a:r>
            <a:r>
              <a:rPr lang="es-ES" dirty="0" err="1"/>
              <a:t>Fabric</a:t>
            </a:r>
            <a:r>
              <a:rPr lang="es-ES" dirty="0"/>
              <a:t>, identifica y prioriza las anomalías y comparte esta inteligencia de amenazas en Security </a:t>
            </a:r>
            <a:r>
              <a:rPr lang="es-ES" dirty="0" err="1"/>
              <a:t>Fabric</a:t>
            </a:r>
            <a:r>
              <a:rPr lang="es-ES" dirty="0"/>
              <a:t>.</a:t>
            </a:r>
            <a:endParaRPr lang="en-US" sz="1800" b="0" i="0" u="none" strike="noStrike" baseline="0" dirty="0">
              <a:solidFill>
                <a:srgbClr val="000000"/>
              </a:solidFill>
              <a:latin typeface="HelveticaNeueLT Pro 45 Lt"/>
            </a:endParaRPr>
          </a:p>
        </p:txBody>
      </p:sp>
      <p:sp>
        <p:nvSpPr>
          <p:cNvPr id="4" name="Slide Number Placeholder 3"/>
          <p:cNvSpPr>
            <a:spLocks noGrp="1"/>
          </p:cNvSpPr>
          <p:nvPr>
            <p:ph type="sldNum" sz="quarter" idx="5"/>
          </p:nvPr>
        </p:nvSpPr>
        <p:spPr/>
        <p:txBody>
          <a:bodyPr/>
          <a:lstStyle/>
          <a:p>
            <a:fld id="{6BA5BCC9-2D58-BC45-8057-F0927490CD17}" type="slidenum">
              <a:rPr lang="en-US" smtClean="0"/>
              <a:t>23</a:t>
            </a:fld>
            <a:endParaRPr lang="en-US"/>
          </a:p>
        </p:txBody>
      </p:sp>
    </p:spTree>
    <p:extLst>
      <p:ext uri="{BB962C8B-B14F-4D97-AF65-F5344CB8AC3E}">
        <p14:creationId xmlns:p14="http://schemas.microsoft.com/office/powerpoint/2010/main" val="313811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El </a:t>
            </a:r>
            <a:r>
              <a:rPr lang="en-US" dirty="0" err="1">
                <a:cs typeface="Arial"/>
              </a:rPr>
              <a:t>tamaño</a:t>
            </a:r>
            <a:r>
              <a:rPr lang="en-US" dirty="0">
                <a:cs typeface="Arial"/>
              </a:rPr>
              <a:t> del Mercado de SIEM </a:t>
            </a:r>
            <a:r>
              <a:rPr lang="en-US" dirty="0" err="1">
                <a:cs typeface="Arial"/>
              </a:rPr>
              <a:t>está</a:t>
            </a:r>
            <a:r>
              <a:rPr lang="en-US" dirty="0">
                <a:cs typeface="Arial"/>
              </a:rPr>
              <a:t> </a:t>
            </a:r>
            <a:r>
              <a:rPr lang="en-US" dirty="0" err="1">
                <a:cs typeface="Arial"/>
              </a:rPr>
              <a:t>valorado</a:t>
            </a:r>
            <a:r>
              <a:rPr lang="en-US" dirty="0">
                <a:cs typeface="Arial"/>
              </a:rPr>
              <a:t> </a:t>
            </a:r>
            <a:r>
              <a:rPr lang="en-US" dirty="0" err="1">
                <a:cs typeface="Arial"/>
              </a:rPr>
              <a:t>en</a:t>
            </a:r>
            <a:r>
              <a:rPr lang="en-US" dirty="0">
                <a:cs typeface="Arial"/>
              </a:rPr>
              <a:t> USD 3.138,01 </a:t>
            </a:r>
            <a:r>
              <a:rPr lang="en-US" dirty="0" err="1">
                <a:cs typeface="Arial"/>
              </a:rPr>
              <a:t>millones</a:t>
            </a:r>
            <a:r>
              <a:rPr lang="en-US" dirty="0">
                <a:cs typeface="Arial"/>
              </a:rPr>
              <a:t> para el 2028 y se </a:t>
            </a:r>
            <a:r>
              <a:rPr lang="en-US" dirty="0" err="1">
                <a:cs typeface="Arial"/>
              </a:rPr>
              <a:t>espera</a:t>
            </a:r>
            <a:r>
              <a:rPr lang="en-US" dirty="0">
                <a:cs typeface="Arial"/>
              </a:rPr>
              <a:t> que </a:t>
            </a:r>
            <a:r>
              <a:rPr lang="en-US" dirty="0" err="1">
                <a:cs typeface="Arial"/>
              </a:rPr>
              <a:t>crezca</a:t>
            </a:r>
            <a:r>
              <a:rPr lang="en-US" dirty="0">
                <a:cs typeface="Arial"/>
              </a:rPr>
              <a:t> a una </a:t>
            </a:r>
            <a:r>
              <a:rPr lang="en-US" dirty="0" err="1">
                <a:cs typeface="Arial"/>
              </a:rPr>
              <a:t>tasa</a:t>
            </a:r>
            <a:r>
              <a:rPr lang="en-US" dirty="0">
                <a:cs typeface="Arial"/>
              </a:rPr>
              <a:t> annual </a:t>
            </a:r>
            <a:r>
              <a:rPr lang="en-US" dirty="0" err="1">
                <a:cs typeface="Arial"/>
              </a:rPr>
              <a:t>compuesta</a:t>
            </a:r>
            <a:r>
              <a:rPr lang="en-US" dirty="0">
                <a:cs typeface="Arial"/>
              </a:rPr>
              <a:t> del 11,20% </a:t>
            </a:r>
            <a:r>
              <a:rPr lang="en-US" dirty="0" err="1">
                <a:cs typeface="Arial"/>
              </a:rPr>
              <a:t>en</a:t>
            </a:r>
            <a:r>
              <a:rPr lang="en-US" dirty="0">
                <a:cs typeface="Arial"/>
              </a:rPr>
              <a:t> el </a:t>
            </a:r>
            <a:r>
              <a:rPr lang="en-US" dirty="0" err="1">
                <a:cs typeface="Arial"/>
              </a:rPr>
              <a:t>período</a:t>
            </a:r>
            <a:r>
              <a:rPr lang="en-US" dirty="0">
                <a:cs typeface="Arial"/>
              </a:rPr>
              <a:t> 2021 a 2028.</a:t>
            </a:r>
          </a:p>
          <a:p>
            <a:endParaRPr lang="en-US" dirty="0">
              <a:cs typeface="Arial"/>
            </a:endParaRPr>
          </a:p>
          <a:p>
            <a:r>
              <a:rPr lang="es-EC" sz="1200" b="0" i="0" kern="1200" dirty="0">
                <a:solidFill>
                  <a:schemeClr val="tx1"/>
                </a:solidFill>
                <a:effectLst/>
                <a:latin typeface="Arial" panose="020B0604020202020204" pitchFamily="34" charset="0"/>
                <a:ea typeface="+mn-ea"/>
                <a:cs typeface="+mn-cs"/>
              </a:rPr>
              <a:t>La gestión de eventos e información de seguridad (SIEM) es </a:t>
            </a:r>
            <a:r>
              <a:rPr lang="es-EC" sz="1200" b="0" i="0" u="none" strike="noStrike" kern="1200" dirty="0">
                <a:solidFill>
                  <a:schemeClr val="tx1"/>
                </a:solidFill>
                <a:effectLst/>
                <a:latin typeface="Arial" panose="020B0604020202020204" pitchFamily="34" charset="0"/>
                <a:ea typeface="+mn-ea"/>
                <a:cs typeface="+mn-cs"/>
              </a:rPr>
              <a:t>un software</a:t>
            </a:r>
            <a:r>
              <a:rPr lang="es-EC" sz="1200" b="0" i="0" kern="1200" dirty="0">
                <a:solidFill>
                  <a:schemeClr val="tx1"/>
                </a:solidFill>
                <a:effectLst/>
                <a:latin typeface="Arial" panose="020B0604020202020204" pitchFamily="34" charset="0"/>
                <a:ea typeface="+mn-ea"/>
                <a:cs typeface="+mn-cs"/>
              </a:rPr>
              <a:t> que ayuda a proporcionar información a los profesionales de seguridad empresarial relacionada con información y registros de seguimiento de las actividades realizadas dentro del entorno de TI. Esta tecnología SIEM ha estado disponible durante más de una década, creciendo en la tecnología de gestión de registros.</a:t>
            </a:r>
          </a:p>
          <a:p>
            <a:endParaRPr lang="en-US" sz="1200" b="0" i="0" kern="1200" dirty="0">
              <a:solidFill>
                <a:schemeClr val="tx1"/>
              </a:solidFill>
              <a:effectLst/>
              <a:latin typeface="Arial" panose="020B0604020202020204" pitchFamily="34" charset="0"/>
              <a:ea typeface="+mn-ea"/>
              <a:cs typeface="+mn-cs"/>
            </a:endParaRPr>
          </a:p>
          <a:p>
            <a:r>
              <a:rPr lang="es-EC" sz="1200" b="0" i="0" kern="1200" dirty="0">
                <a:solidFill>
                  <a:schemeClr val="tx1"/>
                </a:solidFill>
                <a:effectLst/>
                <a:latin typeface="Arial" panose="020B0604020202020204" pitchFamily="34" charset="0"/>
                <a:ea typeface="+mn-ea"/>
                <a:cs typeface="+mn-cs"/>
              </a:rPr>
              <a:t>El rápido aumento en la adopción de </a:t>
            </a:r>
            <a:r>
              <a:rPr lang="es-EC" sz="1200" b="0" i="0" u="none" strike="noStrike" kern="1200" dirty="0">
                <a:solidFill>
                  <a:schemeClr val="tx1"/>
                </a:solidFill>
                <a:effectLst/>
                <a:latin typeface="Arial" panose="020B0604020202020204" pitchFamily="34" charset="0"/>
                <a:ea typeface="+mn-ea"/>
                <a:cs typeface="+mn-cs"/>
              </a:rPr>
              <a:t>servicios basados ​​en la nube </a:t>
            </a:r>
            <a:r>
              <a:rPr lang="es-EC" sz="1200" b="0" i="0" kern="1200" dirty="0">
                <a:solidFill>
                  <a:schemeClr val="tx1"/>
                </a:solidFill>
                <a:effectLst/>
                <a:latin typeface="Arial" panose="020B0604020202020204" pitchFamily="34" charset="0"/>
                <a:ea typeface="+mn-ea"/>
                <a:cs typeface="+mn-cs"/>
              </a:rPr>
              <a:t>entre las pymes ha influido directamente en el crecimiento del mercado de gestión de registros y generación de informes de seguridad y gestión de eventos (SIEM) durante el período de pronóstico de 2021 a 2028. Además, el estricto cumplimiento de las normas de seguridad y las reglamentaciones gubernamentales también está aumentando el crecimiento de la gestión de registros y generación de informes de información de seguridad y gestión de eventos. mercado de gestión de eventos (SIEM). Además, el aumento exponencial y la sofisticación de los ciberataques como malware, denegación de servicio y phishing también están impactando positivamente en el crecimiento del mercado. Además, la integración con la inteligencia de amenazas y el análisis forense también están impulsando en gran medida el crecimiento del mercado de gestión de registros e información de seguridad y gestión de eventos (SIEM).</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S</a:t>
            </a:r>
            <a:r>
              <a:rPr lang="es-EC" sz="1200" b="0" i="0" kern="1200" dirty="0">
                <a:solidFill>
                  <a:schemeClr val="tx1"/>
                </a:solidFill>
                <a:effectLst/>
                <a:latin typeface="Arial" panose="020B0604020202020204" pitchFamily="34" charset="0"/>
                <a:ea typeface="+mn-ea"/>
                <a:cs typeface="+mn-cs"/>
              </a:rPr>
              <a:t>e tiene previsto un crecimiento de $3 a $4 billones para el 2024.</a:t>
            </a:r>
          </a:p>
          <a:p>
            <a:endParaRPr lang="en-US" sz="1200" b="0" i="0" kern="1200" dirty="0">
              <a:solidFill>
                <a:schemeClr val="tx1"/>
              </a:solidFill>
              <a:effectLst/>
              <a:latin typeface="Arial" panose="020B0604020202020204" pitchFamily="34" charset="0"/>
              <a:ea typeface="+mn-ea"/>
              <a:cs typeface="+mn-cs"/>
            </a:endParaRPr>
          </a:p>
          <a:p>
            <a:r>
              <a:rPr lang="en-US" dirty="0">
                <a:cs typeface="Arial"/>
              </a:rPr>
              <a:t>https://www.databridgemarketresearch.com/reports/global-log-management-and-reporting-security-information-and-event-management-siem-market</a:t>
            </a:r>
          </a:p>
          <a:p>
            <a:endParaRPr lang="en-US" dirty="0">
              <a:cs typeface="Arial"/>
            </a:endParaRPr>
          </a:p>
        </p:txBody>
      </p:sp>
      <p:sp>
        <p:nvSpPr>
          <p:cNvPr id="4" name="Slide Number Placeholder 3"/>
          <p:cNvSpPr>
            <a:spLocks noGrp="1"/>
          </p:cNvSpPr>
          <p:nvPr>
            <p:ph type="sldNum" sz="quarter" idx="5"/>
          </p:nvPr>
        </p:nvSpPr>
        <p:spPr/>
        <p:txBody>
          <a:bodyPr/>
          <a:lstStyle/>
          <a:p>
            <a:fld id="{6BA5BCC9-2D58-BC45-8057-F0927490CD17}" type="slidenum">
              <a:rPr lang="en-US" smtClean="0"/>
              <a:pPr/>
              <a:t>4</a:t>
            </a:fld>
            <a:endParaRPr lang="en-US"/>
          </a:p>
        </p:txBody>
      </p:sp>
    </p:spTree>
    <p:extLst>
      <p:ext uri="{BB962C8B-B14F-4D97-AF65-F5344CB8AC3E}">
        <p14:creationId xmlns:p14="http://schemas.microsoft.com/office/powerpoint/2010/main" val="215882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a:solidFill>
                  <a:srgbClr val="253746"/>
                </a:solidFill>
              </a:rPr>
              <a:t>Indicador de compromiso es un servicio con licencia utilizado para encontrar hosts comprometidos dentro de una red.  Detecta eventos sospechosos y hosts potencialmente comprometidos utilizando algoritmos sofisticados y datos de la base de datos de amenazas de </a:t>
            </a:r>
            <a:r>
              <a:rPr lang="es-EC" dirty="0" err="1">
                <a:solidFill>
                  <a:srgbClr val="253746"/>
                </a:solidFill>
              </a:rPr>
              <a:t>FortiGuard</a:t>
            </a:r>
            <a:r>
              <a:rPr lang="es-EC" dirty="0">
                <a:solidFill>
                  <a:srgbClr val="253746"/>
                </a:solidFill>
              </a:rPr>
              <a:t>.  Esta función se puede configurar para volver a escanear registros a intervalos regulares utilizando nuevas definiciones de </a:t>
            </a:r>
            <a:r>
              <a:rPr lang="es-EC" dirty="0" err="1">
                <a:solidFill>
                  <a:srgbClr val="253746"/>
                </a:solidFill>
              </a:rPr>
              <a:t>FortiGuard</a:t>
            </a:r>
            <a:r>
              <a:rPr lang="es-EC" dirty="0">
                <a:solidFill>
                  <a:srgbClr val="253746"/>
                </a:solidFill>
              </a:rPr>
              <a:t>.
</a:t>
            </a:r>
          </a:p>
          <a:p>
            <a:r>
              <a:rPr lang="es-EC" dirty="0">
                <a:solidFill>
                  <a:srgbClr val="253746"/>
                </a:solidFill>
              </a:rPr>
              <a:t>Tendremos un laboratorio que usará esta función durante la práctica.
</a:t>
            </a:r>
            <a:endParaRPr lang="en-CA" dirty="0"/>
          </a:p>
        </p:txBody>
      </p:sp>
      <p:sp>
        <p:nvSpPr>
          <p:cNvPr id="4" name="Slide Number Placeholder 3"/>
          <p:cNvSpPr>
            <a:spLocks noGrp="1"/>
          </p:cNvSpPr>
          <p:nvPr>
            <p:ph type="sldNum" sz="quarter" idx="10"/>
          </p:nvPr>
        </p:nvSpPr>
        <p:spPr/>
        <p:txBody>
          <a:bodyPr/>
          <a:lstStyle/>
          <a:p>
            <a:fld id="{6BA5BCC9-2D58-BC45-8057-F0927490CD17}" type="slidenum">
              <a:rPr lang="en-US" smtClean="0"/>
              <a:t>24</a:t>
            </a:fld>
            <a:endParaRPr lang="en-US"/>
          </a:p>
        </p:txBody>
      </p:sp>
    </p:spTree>
    <p:extLst>
      <p:ext uri="{BB962C8B-B14F-4D97-AF65-F5344CB8AC3E}">
        <p14:creationId xmlns:p14="http://schemas.microsoft.com/office/powerpoint/2010/main" val="597516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baseline="0" dirty="0">
                <a:solidFill>
                  <a:srgbClr val="000000"/>
                </a:solidFill>
                <a:latin typeface="HelveticaNeueLT Pro 45 Lt"/>
              </a:rPr>
              <a:t>La integración de Security </a:t>
            </a:r>
            <a:r>
              <a:rPr lang="es-EC" sz="1200" b="0" i="0" u="none" strike="noStrike" baseline="0" dirty="0" err="1">
                <a:solidFill>
                  <a:srgbClr val="000000"/>
                </a:solidFill>
                <a:latin typeface="HelveticaNeueLT Pro 45 Lt"/>
              </a:rPr>
              <a:t>Fabric</a:t>
            </a:r>
            <a:r>
              <a:rPr lang="es-EC" sz="1200" b="0" i="0" u="none" strike="noStrike" baseline="0" dirty="0">
                <a:solidFill>
                  <a:srgbClr val="000000"/>
                </a:solidFill>
                <a:latin typeface="HelveticaNeueLT Pro 45 Lt"/>
              </a:rPr>
              <a:t> permite a </a:t>
            </a:r>
            <a:r>
              <a:rPr lang="es-EC" sz="1200" b="0" i="0" u="none" strike="noStrike" baseline="0" dirty="0" err="1">
                <a:solidFill>
                  <a:srgbClr val="000000"/>
                </a:solidFill>
                <a:latin typeface="HelveticaNeueLT Pro 45 Lt"/>
              </a:rPr>
              <a:t>FortiGate</a:t>
            </a:r>
            <a:r>
              <a:rPr lang="es-EC" sz="1200" b="0" i="0" u="none" strike="noStrike" baseline="0" dirty="0">
                <a:solidFill>
                  <a:srgbClr val="000000"/>
                </a:solidFill>
                <a:latin typeface="HelveticaNeueLT Pro 45 Lt"/>
              </a:rPr>
              <a:t> recibir eventos de </a:t>
            </a:r>
            <a:r>
              <a:rPr lang="es-EC" sz="1200" b="0" i="0" u="none" strike="noStrike" baseline="0" dirty="0" err="1">
                <a:solidFill>
                  <a:srgbClr val="000000"/>
                </a:solidFill>
                <a:latin typeface="HelveticaNeueLT Pro 45 Lt"/>
              </a:rPr>
              <a:t>FortiAnalyzer</a:t>
            </a:r>
            <a:r>
              <a:rPr lang="es-EC" sz="1200" b="0" i="0" u="none" strike="noStrike" baseline="0" dirty="0">
                <a:solidFill>
                  <a:srgbClr val="000000"/>
                </a:solidFill>
                <a:latin typeface="HelveticaNeueLT Pro 45 Lt"/>
              </a:rPr>
              <a:t> y tomar medidas.  Esto se hace a través de controladores de eventos.  Cuando se desencadena un evento desde el controlador, se envía al dispositivo </a:t>
            </a:r>
            <a:r>
              <a:rPr lang="es-EC" sz="1200" b="0" i="0" u="none" strike="noStrike" baseline="0" dirty="0" err="1">
                <a:solidFill>
                  <a:srgbClr val="000000"/>
                </a:solidFill>
                <a:latin typeface="HelveticaNeueLT Pro 45 Lt"/>
              </a:rPr>
              <a:t>FortiGate</a:t>
            </a:r>
            <a:r>
              <a:rPr lang="es-EC" sz="1200" b="0" i="0" u="none" strike="noStrike" baseline="0" dirty="0">
                <a:solidFill>
                  <a:srgbClr val="000000"/>
                </a:solidFill>
                <a:latin typeface="HelveticaNeueLT Pro 45 Lt"/>
              </a:rPr>
              <a:t>. El dispositivo </a:t>
            </a:r>
            <a:r>
              <a:rPr lang="es-EC" sz="1200" b="0" i="0" u="none" strike="noStrike" baseline="0" dirty="0" err="1">
                <a:solidFill>
                  <a:srgbClr val="000000"/>
                </a:solidFill>
                <a:latin typeface="HelveticaNeueLT Pro 45 Lt"/>
              </a:rPr>
              <a:t>FortiGate</a:t>
            </a:r>
            <a:r>
              <a:rPr lang="es-EC" sz="1200" b="0" i="0" u="none" strike="noStrike" baseline="0" dirty="0">
                <a:solidFill>
                  <a:srgbClr val="000000"/>
                </a:solidFill>
                <a:latin typeface="HelveticaNeueLT Pro 45 Lt"/>
              </a:rPr>
              <a:t>, cuando recibe, el evento toma acción a través de una puntada de automatización, por ejemplo, para poner en cuarentena un punto final si se descubre que se está comunicando con un servidor C&amp;C.
</a:t>
            </a:r>
            <a:endParaRPr lang="en-US" sz="1200" b="0" i="0" u="none" strike="noStrike" baseline="0" dirty="0">
              <a:solidFill>
                <a:srgbClr val="000000"/>
              </a:solidFill>
              <a:latin typeface="HelveticaNeueLT Pro 45 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u="none" strike="noStrike" baseline="0" dirty="0">
                <a:solidFill>
                  <a:srgbClr val="000000"/>
                </a:solidFill>
                <a:latin typeface="HelveticaNeueLT Pro 45 Lt"/>
              </a:rPr>
              <a:t>Este es un ejemplo de integración y automatización y tenemos un ejercicio de uso de esta integración de tejido de seguridad en el laboratorio práctico.
</a:t>
            </a:r>
            <a:endParaRPr lang="en-US" sz="1200" b="0" i="0" u="none" strike="noStrike" baseline="0" dirty="0">
              <a:solidFill>
                <a:srgbClr val="000000"/>
              </a:solidFill>
              <a:latin typeface="HelveticaNeueLT Pro 45 Lt"/>
            </a:endParaRPr>
          </a:p>
          <a:p>
            <a:endParaRPr lang="en-GB" dirty="0"/>
          </a:p>
        </p:txBody>
      </p:sp>
      <p:sp>
        <p:nvSpPr>
          <p:cNvPr id="4" name="Slide Number Placeholder 3"/>
          <p:cNvSpPr>
            <a:spLocks noGrp="1"/>
          </p:cNvSpPr>
          <p:nvPr>
            <p:ph type="sldNum" sz="quarter" idx="5"/>
          </p:nvPr>
        </p:nvSpPr>
        <p:spPr/>
        <p:txBody>
          <a:bodyPr/>
          <a:lstStyle/>
          <a:p>
            <a:fld id="{6BA5BCC9-2D58-BC45-8057-F0927490CD17}" type="slidenum">
              <a:rPr lang="en-US" smtClean="0"/>
              <a:t>25</a:t>
            </a:fld>
            <a:endParaRPr lang="en-US"/>
          </a:p>
        </p:txBody>
      </p:sp>
    </p:spTree>
    <p:extLst>
      <p:ext uri="{BB962C8B-B14F-4D97-AF65-F5344CB8AC3E}">
        <p14:creationId xmlns:p14="http://schemas.microsoft.com/office/powerpoint/2010/main" val="180804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dirty="0" err="1"/>
              <a:t>FortiSOC</a:t>
            </a:r>
            <a:r>
              <a:rPr lang="es-EC" sz="1800" dirty="0"/>
              <a:t> es un módulo que se encuentra en la parte superior de </a:t>
            </a:r>
            <a:r>
              <a:rPr lang="es-EC" sz="1800" dirty="0" err="1"/>
              <a:t>FortiAnalzyer</a:t>
            </a:r>
            <a:r>
              <a:rPr lang="es-EC" sz="1800" dirty="0"/>
              <a:t>. Es una característica con licencia.  Este módulo desbloquea SOAR, es decir, orquestación de seguridad, automatización y respuesta, capacidades dentro del tejido.   
</a:t>
            </a:r>
            <a:r>
              <a:rPr lang="es-EC" sz="1800" dirty="0" err="1"/>
              <a:t>FortiSoC</a:t>
            </a:r>
            <a:r>
              <a:rPr lang="es-EC" sz="1800" dirty="0"/>
              <a:t> permite la capacidad de automatizar tareas SOC mediante el uso de </a:t>
            </a:r>
            <a:r>
              <a:rPr lang="es-EC" sz="1800" dirty="0" err="1"/>
              <a:t>playbooks</a:t>
            </a:r>
            <a:r>
              <a:rPr lang="es-EC" sz="1800" dirty="0"/>
              <a:t>.  Los </a:t>
            </a:r>
            <a:r>
              <a:rPr lang="es-EC" sz="1800" dirty="0" err="1"/>
              <a:t>playbooks</a:t>
            </a:r>
            <a:r>
              <a:rPr lang="es-EC" sz="1800" dirty="0"/>
              <a:t> se componen de disparadores y tareas. Los disparadores determinan cuándo se debe ejecutar un libro de jugadas y siempre son el primer paso en un libro de jugadas, por ejemplo, un evento puede activarse, como un IOC o una comunicación de </a:t>
            </a:r>
            <a:r>
              <a:rPr lang="es-EC" sz="1800" dirty="0" err="1"/>
              <a:t>botnet</a:t>
            </a:r>
            <a:r>
              <a:rPr lang="es-EC" sz="1800" dirty="0"/>
              <a:t> que puede desencadenar un libro de jugadas, verá esto en la práctica.  Las tareas son acciones automatizadas que tienen lugar en </a:t>
            </a:r>
            <a:r>
              <a:rPr lang="es-EC" sz="1800" dirty="0" err="1"/>
              <a:t>FortiAnalyzer</a:t>
            </a:r>
            <a:r>
              <a:rPr lang="es-EC" sz="1800" dirty="0"/>
              <a:t> o dispositivos con conectores configurados.   Por lo tanto, una tarea podría ser crear un incidente en </a:t>
            </a:r>
            <a:r>
              <a:rPr lang="es-EC" sz="1800" dirty="0" err="1"/>
              <a:t>FortiAnalyzer</a:t>
            </a:r>
            <a:r>
              <a:rPr lang="es-EC" sz="1800" dirty="0"/>
              <a:t>, o ejecutar una puntada de automatización en </a:t>
            </a:r>
            <a:r>
              <a:rPr lang="es-EC" sz="1800" dirty="0" err="1"/>
              <a:t>FortiGate</a:t>
            </a:r>
            <a:r>
              <a:rPr lang="es-EC" sz="1800" dirty="0"/>
              <a:t>, o usar </a:t>
            </a:r>
            <a:r>
              <a:rPr lang="es-EC" sz="1800" dirty="0" err="1"/>
              <a:t>FortiClient</a:t>
            </a:r>
            <a:r>
              <a:rPr lang="es-EC" sz="1800" dirty="0"/>
              <a:t> EMS para ejecutar un análisis de vulnerabilidades en un punto final administrado.
</a:t>
            </a:r>
            <a:endParaRPr lang="en-GB" sz="1800" dirty="0">
              <a:latin typeface="Calibri" panose="020F0502020204030204" pitchFamily="34" charset="0"/>
            </a:endParaRPr>
          </a:p>
          <a:p>
            <a:r>
              <a:rPr lang="es-EC" sz="1800" dirty="0">
                <a:latin typeface="Calibri" panose="020F0502020204030204" pitchFamily="34" charset="0"/>
              </a:rPr>
              <a:t>Por lo tanto, las tareas utilizan los conectores para realizar acciones y se admiten conectores locales (</a:t>
            </a:r>
            <a:r>
              <a:rPr lang="es-EC" sz="1800" dirty="0" err="1">
                <a:latin typeface="Calibri" panose="020F0502020204030204" pitchFamily="34" charset="0"/>
              </a:rPr>
              <a:t>FortiAnalyzer</a:t>
            </a:r>
            <a:r>
              <a:rPr lang="es-EC" sz="1800" dirty="0">
                <a:latin typeface="Calibri" panose="020F0502020204030204" pitchFamily="34" charset="0"/>
              </a:rPr>
              <a:t>), </a:t>
            </a:r>
            <a:r>
              <a:rPr lang="es-EC" sz="1800" dirty="0" err="1">
                <a:latin typeface="Calibri" panose="020F0502020204030204" pitchFamily="34" charset="0"/>
              </a:rPr>
              <a:t>FortiOS</a:t>
            </a:r>
            <a:r>
              <a:rPr lang="es-EC" sz="1800" dirty="0">
                <a:latin typeface="Calibri" panose="020F0502020204030204" pitchFamily="34" charset="0"/>
              </a:rPr>
              <a:t> y </a:t>
            </a:r>
            <a:r>
              <a:rPr lang="es-EC" sz="1800" dirty="0" err="1">
                <a:latin typeface="Calibri" panose="020F0502020204030204" pitchFamily="34" charset="0"/>
              </a:rPr>
              <a:t>FortiClient</a:t>
            </a:r>
            <a:r>
              <a:rPr lang="es-EC" sz="1800" dirty="0">
                <a:latin typeface="Calibri" panose="020F0502020204030204" pitchFamily="34" charset="0"/>
              </a:rPr>
              <a:t> EMS, </a:t>
            </a:r>
            <a:r>
              <a:rPr lang="es-EC" sz="1800" dirty="0" err="1">
                <a:latin typeface="Calibri" panose="020F0502020204030204" pitchFamily="34" charset="0"/>
              </a:rPr>
              <a:t>FortiGuard</a:t>
            </a:r>
            <a:r>
              <a:rPr lang="es-EC" sz="1800" dirty="0">
                <a:latin typeface="Calibri" panose="020F0502020204030204" pitchFamily="34" charset="0"/>
              </a:rPr>
              <a:t> y </a:t>
            </a:r>
            <a:r>
              <a:rPr lang="es-EC" sz="1800" dirty="0" err="1">
                <a:latin typeface="Calibri" panose="020F0502020204030204" pitchFamily="34" charset="0"/>
              </a:rPr>
              <a:t>FortiMail</a:t>
            </a:r>
            <a:r>
              <a:rPr lang="es-EC" sz="1800" dirty="0">
                <a:latin typeface="Calibri" panose="020F0502020204030204" pitchFamily="34" charset="0"/>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err="1"/>
              <a:t>FortiAnalyzer</a:t>
            </a:r>
            <a:r>
              <a:rPr lang="es-EC" dirty="0"/>
              <a:t> viene con plantillas de libro de jugadas predefinidas y puede crear las suyas propias para responder a un evento.
</a:t>
            </a:r>
            <a:endParaRPr lang="en-GB" dirty="0"/>
          </a:p>
        </p:txBody>
      </p:sp>
      <p:sp>
        <p:nvSpPr>
          <p:cNvPr id="4" name="Slide Number Placeholder 3"/>
          <p:cNvSpPr>
            <a:spLocks noGrp="1"/>
          </p:cNvSpPr>
          <p:nvPr>
            <p:ph type="sldNum" sz="quarter" idx="5"/>
          </p:nvPr>
        </p:nvSpPr>
        <p:spPr/>
        <p:txBody>
          <a:bodyPr/>
          <a:lstStyle/>
          <a:p>
            <a:fld id="{6BA5BCC9-2D58-BC45-8057-F0927490CD17}" type="slidenum">
              <a:rPr lang="en-US" smtClean="0"/>
              <a:t>26</a:t>
            </a:fld>
            <a:endParaRPr lang="en-US"/>
          </a:p>
        </p:txBody>
      </p:sp>
    </p:spTree>
    <p:extLst>
      <p:ext uri="{BB962C8B-B14F-4D97-AF65-F5344CB8AC3E}">
        <p14:creationId xmlns:p14="http://schemas.microsoft.com/office/powerpoint/2010/main" val="962511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A3B51A85-E3CA-48CD-9438-5355C9B2C8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816CFB9-0CCF-4E87-BF6D-3CF46DE3F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1163597C-384F-4803-9990-F492C6375F03}"/>
              </a:ext>
            </a:extLst>
          </p:cNvPr>
          <p:cNvSpPr>
            <a:spLocks noGrp="1"/>
          </p:cNvSpPr>
          <p:nvPr>
            <p:ph type="sldNum" sz="quarter" idx="5"/>
          </p:nvPr>
        </p:nvSpPr>
        <p:spPr/>
        <p:txBody>
          <a:bodyPr/>
          <a:lstStyle/>
          <a:p>
            <a:pPr>
              <a:defRPr/>
            </a:pPr>
            <a:fld id="{D6CACB74-606B-4A4B-B1FD-ACB66D06C72A}"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2F7C4940-7448-4B38-885E-C5D58FB88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F3ED8AC-A189-4675-AC6C-9AB6F8E5E2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En el mercado, vemos que la protección de punto final (EPP) y la detección y respuesta de punto final (EDR) se están fusionando. </a:t>
            </a:r>
          </a:p>
          <a:p>
            <a:pPr eaLnBrk="1" hangingPunct="1">
              <a:spcBef>
                <a:spcPct val="0"/>
              </a:spcBef>
            </a:pPr>
            <a:endParaRPr lang="es-ES" altLang="es-EC"/>
          </a:p>
          <a:p>
            <a:pPr eaLnBrk="1" hangingPunct="1">
              <a:spcBef>
                <a:spcPct val="0"/>
              </a:spcBef>
            </a:pPr>
            <a:r>
              <a:rPr lang="es-ES" altLang="es-EC"/>
              <a:t>La protección EPP colocan en listas negras y blancas a las aplicaciones y detecta malware basado en archivos. Si es malware conocido por medio de firmas. Si es malware desconocido por medio de heurística.</a:t>
            </a:r>
          </a:p>
          <a:p>
            <a:pPr eaLnBrk="1" hangingPunct="1">
              <a:spcBef>
                <a:spcPct val="0"/>
              </a:spcBef>
            </a:pPr>
            <a:endParaRPr lang="es-ES" altLang="es-EC"/>
          </a:p>
          <a:p>
            <a:pPr eaLnBrk="1" hangingPunct="1">
              <a:spcBef>
                <a:spcPct val="0"/>
              </a:spcBef>
            </a:pPr>
            <a:r>
              <a:rPr lang="es-ES" altLang="es-EC"/>
              <a:t>La opción de respuesta de EPP se reduce a poner en cuarentena los archivos o simplemente activar una alarma ante la presencia de un archivo sospechoso.</a:t>
            </a:r>
          </a:p>
          <a:p>
            <a:pPr eaLnBrk="1" hangingPunct="1">
              <a:spcBef>
                <a:spcPct val="0"/>
              </a:spcBef>
            </a:pPr>
            <a:endParaRPr lang="es-ES" altLang="es-EC"/>
          </a:p>
          <a:p>
            <a:pPr eaLnBrk="1" hangingPunct="1">
              <a:spcBef>
                <a:spcPct val="0"/>
              </a:spcBef>
            </a:pPr>
            <a:r>
              <a:rPr lang="es-ES" altLang="es-EC"/>
              <a:t>Por el contario los EDR registran los eventos como incidentes de seguridad para poder revisarlos más tarde. </a:t>
            </a:r>
          </a:p>
          <a:p>
            <a:pPr eaLnBrk="1" hangingPunct="1">
              <a:spcBef>
                <a:spcPct val="0"/>
              </a:spcBef>
            </a:pPr>
            <a:endParaRPr lang="es-ES" altLang="es-EC"/>
          </a:p>
          <a:p>
            <a:pPr eaLnBrk="1" hangingPunct="1">
              <a:spcBef>
                <a:spcPct val="0"/>
              </a:spcBef>
            </a:pPr>
            <a:r>
              <a:rPr lang="es-ES" altLang="es-EC"/>
              <a:t>La respuesta se centra en contener, remediar e investigar de forma forense la causa raíz.</a:t>
            </a:r>
          </a:p>
          <a:p>
            <a:pPr eaLnBrk="1" hangingPunct="1">
              <a:spcBef>
                <a:spcPct val="0"/>
              </a:spcBef>
            </a:pPr>
            <a:endParaRPr lang="es-ES" altLang="es-EC"/>
          </a:p>
          <a:p>
            <a:pPr eaLnBrk="1" hangingPunct="1">
              <a:spcBef>
                <a:spcPct val="0"/>
              </a:spcBef>
            </a:pPr>
            <a:r>
              <a:rPr lang="es-ES" altLang="es-EC"/>
              <a:t>La verdad es que es necesaria la seguridad preventiva del EPP para mantener seguros los Endpoints. Pero también es importante la reproducción forense de un EDR para determinar que sucedió exactamente.</a:t>
            </a:r>
          </a:p>
          <a:p>
            <a:pPr eaLnBrk="1" hangingPunct="1">
              <a:spcBef>
                <a:spcPct val="0"/>
              </a:spcBef>
            </a:pPr>
            <a:endParaRPr lang="es-ES" altLang="es-EC"/>
          </a:p>
          <a:p>
            <a:pPr eaLnBrk="1" hangingPunct="1">
              <a:spcBef>
                <a:spcPct val="0"/>
              </a:spcBef>
            </a:pPr>
            <a:r>
              <a:rPr lang="es-ES" altLang="es-EC"/>
              <a:t>Como hemos conversado las soluciones ahora han convergido y nos ofrecen un conjunto estándar de funciones con complementos opcionales como: filtrado web, DLP y cifrado de disco duro.</a:t>
            </a:r>
          </a:p>
          <a:p>
            <a:pPr eaLnBrk="1" hangingPunct="1">
              <a:spcBef>
                <a:spcPct val="0"/>
              </a:spcBef>
            </a:pPr>
            <a:endParaRPr lang="es-ES" altLang="es-EC"/>
          </a:p>
        </p:txBody>
      </p:sp>
      <p:sp>
        <p:nvSpPr>
          <p:cNvPr id="48132" name="Slide Number Placeholder 3">
            <a:extLst>
              <a:ext uri="{FF2B5EF4-FFF2-40B4-BE49-F238E27FC236}">
                <a16:creationId xmlns:a16="http://schemas.microsoft.com/office/drawing/2014/main" id="{F88E0A9F-B858-4FC3-9D4D-5A31567969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8C36492-721F-4FC9-9D91-C2853FB07FBC}" type="slidenum">
              <a:rPr lang="en-US" altLang="en-US" smtClean="0">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5BC963E0-EB28-4E68-AE5D-8D077D3E2D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565F9888-72FD-44EC-A79C-F6AD457A35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FortiEDR es una solución avanzada de protección de endpoints que detecta y desactiva las amenazas en tiempo real para proteger la infraestructura crítica mientras aborda la escasez de recursos cibernéticos. </a:t>
            </a:r>
          </a:p>
          <a:p>
            <a:pPr eaLnBrk="1" hangingPunct="1">
              <a:spcBef>
                <a:spcPct val="0"/>
              </a:spcBef>
            </a:pPr>
            <a:endParaRPr lang="es-ES" altLang="es-EC"/>
          </a:p>
          <a:p>
            <a:pPr eaLnBrk="1" hangingPunct="1">
              <a:spcBef>
                <a:spcPct val="0"/>
              </a:spcBef>
            </a:pPr>
            <a:r>
              <a:rPr lang="es-ES" altLang="es-EC"/>
              <a:t>La implementación de Antivirus esta basado en Inteligencia Artificial y Machine Learning, no se basa en firmas por lo que ya no depende de una base de datos. El motor antivirus es liviano, está actualizado con fuentes de inteligencia de amenazas en tiempo real y tiene control de dispositivos USB.</a:t>
            </a:r>
          </a:p>
          <a:p>
            <a:pPr eaLnBrk="1" hangingPunct="1">
              <a:spcBef>
                <a:spcPct val="0"/>
              </a:spcBef>
            </a:pPr>
            <a:endParaRPr lang="es-ES" altLang="es-EC"/>
          </a:p>
          <a:p>
            <a:pPr eaLnBrk="1" hangingPunct="1">
              <a:spcBef>
                <a:spcPct val="0"/>
              </a:spcBef>
            </a:pPr>
            <a:r>
              <a:rPr lang="es-ES" altLang="es-EC"/>
              <a:t>No se hace escaneo de disco duro.</a:t>
            </a:r>
          </a:p>
          <a:p>
            <a:pPr eaLnBrk="1" hangingPunct="1">
              <a:spcBef>
                <a:spcPct val="0"/>
              </a:spcBef>
            </a:pPr>
            <a:endParaRPr lang="es-ES" altLang="es-EC"/>
          </a:p>
          <a:p>
            <a:pPr eaLnBrk="1" hangingPunct="1">
              <a:spcBef>
                <a:spcPct val="0"/>
              </a:spcBef>
            </a:pPr>
            <a:r>
              <a:rPr lang="es-ES" altLang="es-EC"/>
              <a:t>Un archivo o conexiones sospechosas serán bloqueadas si se consideran sospechosas.</a:t>
            </a:r>
          </a:p>
          <a:p>
            <a:pPr eaLnBrk="1" hangingPunct="1">
              <a:spcBef>
                <a:spcPct val="0"/>
              </a:spcBef>
            </a:pPr>
            <a:endParaRPr lang="es-ES" altLang="es-EC"/>
          </a:p>
          <a:p>
            <a:pPr eaLnBrk="1" hangingPunct="1">
              <a:spcBef>
                <a:spcPct val="0"/>
              </a:spcBef>
            </a:pPr>
            <a:r>
              <a:rPr lang="es-ES" altLang="es-EC"/>
              <a:t>Al estar revisando y monitoreando todos los procesos FortiEDR tiene la capacidad de revisar parches virtuales.</a:t>
            </a:r>
          </a:p>
          <a:p>
            <a:pPr eaLnBrk="1" hangingPunct="1">
              <a:spcBef>
                <a:spcPct val="0"/>
              </a:spcBef>
            </a:pPr>
            <a:endParaRPr lang="es-ES" altLang="es-EC"/>
          </a:p>
          <a:p>
            <a:pPr eaLnBrk="1" hangingPunct="1">
              <a:spcBef>
                <a:spcPct val="0"/>
              </a:spcBef>
            </a:pPr>
            <a:r>
              <a:rPr lang="es-ES" altLang="es-EC"/>
              <a:t>FortiEDR permite identificar dispositivos IOT(cámaras IP, medidores o cualquier dispositivo que tenga una dirección IP).</a:t>
            </a:r>
          </a:p>
          <a:p>
            <a:pPr eaLnBrk="1" hangingPunct="1">
              <a:spcBef>
                <a:spcPct val="0"/>
              </a:spcBef>
            </a:pPr>
            <a:endParaRPr lang="es-ES" altLang="es-EC"/>
          </a:p>
          <a:p>
            <a:pPr eaLnBrk="1" hangingPunct="1">
              <a:spcBef>
                <a:spcPct val="0"/>
              </a:spcBef>
            </a:pPr>
            <a:r>
              <a:rPr lang="es-ES" altLang="es-EC"/>
              <a:t>Automatización de EDR</a:t>
            </a:r>
          </a:p>
          <a:p>
            <a:pPr eaLnBrk="1" hangingPunct="1">
              <a:spcBef>
                <a:spcPct val="0"/>
              </a:spcBef>
            </a:pPr>
            <a:r>
              <a:rPr lang="es-ES" altLang="es-EC"/>
              <a:t>Se está revisando si un proceso está intentando un cifrado de máquina o intento de comunicación con una IP externa considerada como maliciosa.</a:t>
            </a:r>
          </a:p>
          <a:p>
            <a:pPr eaLnBrk="1" hangingPunct="1">
              <a:spcBef>
                <a:spcPct val="0"/>
              </a:spcBef>
            </a:pPr>
            <a:endParaRPr lang="es-ES" altLang="es-EC"/>
          </a:p>
          <a:p>
            <a:pPr eaLnBrk="1" hangingPunct="1">
              <a:spcBef>
                <a:spcPct val="0"/>
              </a:spcBef>
            </a:pPr>
            <a:r>
              <a:rPr lang="es-ES" altLang="es-EC"/>
              <a:t>Hay ataques file-less por medios de macros o scripts sin que esten sujetos a archivos ejecutables. Independientemente donde esten los ataques en algún momento se van a ejecutar en el Endpoint.</a:t>
            </a:r>
          </a:p>
          <a:p>
            <a:pPr eaLnBrk="1" hangingPunct="1">
              <a:spcBef>
                <a:spcPct val="0"/>
              </a:spcBef>
            </a:pPr>
            <a:endParaRPr lang="es-ES" altLang="es-EC"/>
          </a:p>
          <a:p>
            <a:pPr eaLnBrk="1" hangingPunct="1">
              <a:spcBef>
                <a:spcPct val="0"/>
              </a:spcBef>
            </a:pPr>
            <a:r>
              <a:rPr lang="es-EC" altLang="es-EC"/>
              <a:t>Automatizar a través de playbooks, para remediar automáticamente el dispositivo y proteger el resto de su red.</a:t>
            </a:r>
          </a:p>
          <a:p>
            <a:pPr eaLnBrk="1" hangingPunct="1">
              <a:spcBef>
                <a:spcPct val="0"/>
              </a:spcBef>
            </a:pPr>
            <a:endParaRPr lang="en-US" altLang="es-EC"/>
          </a:p>
          <a:p>
            <a:pPr eaLnBrk="1" hangingPunct="1">
              <a:spcBef>
                <a:spcPct val="0"/>
              </a:spcBef>
            </a:pPr>
            <a:r>
              <a:rPr lang="en-US" altLang="es-EC"/>
              <a:t>-</a:t>
            </a:r>
            <a:r>
              <a:rPr lang="es-EC" altLang="es-EC"/>
              <a:t> Nos podemos integrar al Fortigate y podemos ampliar la protección a nivel de red. Se puede indicar el dipositivo que niegue la conexión a una IP maliciosa.</a:t>
            </a:r>
          </a:p>
        </p:txBody>
      </p:sp>
      <p:sp>
        <p:nvSpPr>
          <p:cNvPr id="58372" name="Slide Number Placeholder 3">
            <a:extLst>
              <a:ext uri="{FF2B5EF4-FFF2-40B4-BE49-F238E27FC236}">
                <a16:creationId xmlns:a16="http://schemas.microsoft.com/office/drawing/2014/main" id="{DC0F0930-D3D0-4E8F-8891-54CD77C1E2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C54CE62-5BF4-46F0-8B99-BAFDA0EE95B6}" type="slidenum">
              <a:rPr lang="en-US" altLang="en-US" smtClean="0">
                <a:latin typeface="Calibri" panose="020F0502020204030204" pitchFamily="34" charset="0"/>
              </a:rPr>
              <a:pPr fontAlgn="base">
                <a:spcBef>
                  <a:spcPct val="0"/>
                </a:spcBef>
                <a:spcAft>
                  <a:spcPct val="0"/>
                </a:spcAft>
              </a:pPr>
              <a:t>30</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5DB7BDE-110B-40DA-BEC4-AD62D143F0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FECB0CF0-6AEE-4B33-9AEE-8B0E2E5461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Las respuestas automáticas incluyen la eliminación de archivos o procesos maliciosos, la reversión de cambios persistentes, la notificación a los usuarios, el aislamiento de aplicaciones, dispositivos y la apertura de tickets.</a:t>
            </a:r>
            <a:endParaRPr lang="en-US" altLang="en-US"/>
          </a:p>
        </p:txBody>
      </p:sp>
      <p:sp>
        <p:nvSpPr>
          <p:cNvPr id="60420" name="Slide Number Placeholder 3">
            <a:extLst>
              <a:ext uri="{FF2B5EF4-FFF2-40B4-BE49-F238E27FC236}">
                <a16:creationId xmlns:a16="http://schemas.microsoft.com/office/drawing/2014/main" id="{19DD2D7A-1450-48A9-AB47-FB318535FA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D182E5E-BB35-41BE-8DFD-CA9AC0B3140A}" type="slidenum">
              <a:rPr lang="en-US" altLang="en-US" smtClean="0">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AB8DF2-1E86-45D0-B2D0-14A5EB46FF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0DDC5AFD-5197-4D04-A336-40D0BFEACC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Tradicionalmente, los equipos de seguridad han tenido que abrir tickets con los equipos de red para agregar direcciones IP maliciosas detectadas desde puntos finales a la lista de bloqueo del firewall. Los recopiladores de estructuras de seguridad de FortiEDR nos permiten automatizar este proceso.</a:t>
            </a:r>
            <a:endParaRPr lang="en-US" altLang="en-US"/>
          </a:p>
        </p:txBody>
      </p:sp>
      <p:sp>
        <p:nvSpPr>
          <p:cNvPr id="68612" name="Slide Number Placeholder 3">
            <a:extLst>
              <a:ext uri="{FF2B5EF4-FFF2-40B4-BE49-F238E27FC236}">
                <a16:creationId xmlns:a16="http://schemas.microsoft.com/office/drawing/2014/main" id="{EAEED23D-514C-478F-9439-53E553FBAE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4181240-68DF-4E36-B14D-F9FD54C158E5}" type="slidenum">
              <a:rPr lang="en-US" altLang="en-US" smtClean="0">
                <a:latin typeface="Calibri" panose="020F0502020204030204" pitchFamily="34" charset="0"/>
              </a:rPr>
              <a:pPr fontAlgn="base">
                <a:spcBef>
                  <a:spcPct val="0"/>
                </a:spcBef>
                <a:spcAft>
                  <a:spcPct val="0"/>
                </a:spcAft>
              </a:pPr>
              <a:t>32</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FEBBF41-93B0-47F9-AA8A-43A3C77FC2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5FFA409C-4ABB-4DE6-B051-DB783FE973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Cuando el recopilador de FortiEDR en un punto final detecta malware que se comunica con una dirección IP, el administrador de FortiEDR crea un evento de seguridad.</a:t>
            </a:r>
            <a:endParaRPr lang="en-US" altLang="en-US"/>
          </a:p>
        </p:txBody>
      </p:sp>
      <p:sp>
        <p:nvSpPr>
          <p:cNvPr id="70660" name="Slide Number Placeholder 3">
            <a:extLst>
              <a:ext uri="{FF2B5EF4-FFF2-40B4-BE49-F238E27FC236}">
                <a16:creationId xmlns:a16="http://schemas.microsoft.com/office/drawing/2014/main" id="{487A6A2C-E6A6-421F-BEA5-BBC2DA99AB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E3771F9-BEB1-4EF3-A6F1-EEF6A110A14E}" type="slidenum">
              <a:rPr lang="en-US" altLang="en-US" smtClean="0">
                <a:latin typeface="Calibri" panose="020F0502020204030204" pitchFamily="34" charset="0"/>
              </a:rPr>
              <a:pPr fontAlgn="base">
                <a:spcBef>
                  <a:spcPct val="0"/>
                </a:spcBef>
                <a:spcAft>
                  <a:spcPct val="0"/>
                </a:spcAft>
              </a:pPr>
              <a:t>33</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2C056D5-0FEC-4631-810B-5E10E62CB0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F8FFF8F-7BDD-40BC-99C8-B9E8017EAB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Los servicios en la nube de Fortinet (FCS) brindan contexto adicional sobre la amenaza y, una vez que FCS ha clasificado el evento como malicioso, activa una acción del libro de jugadas de respuesta a incidentes.</a:t>
            </a:r>
            <a:endParaRPr lang="en-US" altLang="en-US"/>
          </a:p>
        </p:txBody>
      </p:sp>
      <p:sp>
        <p:nvSpPr>
          <p:cNvPr id="72708" name="Slide Number Placeholder 3">
            <a:extLst>
              <a:ext uri="{FF2B5EF4-FFF2-40B4-BE49-F238E27FC236}">
                <a16:creationId xmlns:a16="http://schemas.microsoft.com/office/drawing/2014/main" id="{06198366-173B-4D53-BCD5-AD80DECB73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0F7627-D157-4643-9F1B-D183FB52AA47}"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10"/>
          </p:nvPr>
        </p:nvSpPr>
        <p:spPr/>
        <p:txBody>
          <a:bodyPr/>
          <a:lstStyle/>
          <a:p>
            <a:fld id="{6BA5BCC9-2D58-BC45-8057-F0927490CD17}" type="slidenum">
              <a:rPr lang="en-US" smtClean="0"/>
              <a:t>5</a:t>
            </a:fld>
            <a:endParaRPr lang="en-US"/>
          </a:p>
        </p:txBody>
      </p:sp>
    </p:spTree>
    <p:extLst>
      <p:ext uri="{BB962C8B-B14F-4D97-AF65-F5344CB8AC3E}">
        <p14:creationId xmlns:p14="http://schemas.microsoft.com/office/powerpoint/2010/main" val="2389688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1525644B-1250-4B4B-9E39-CEDEDF18C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66CB815-C791-445B-BBE6-1D65BD3A8C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C"/>
              <a:t>Estos manuales de respuesta a incidentes de FortiEDR luego actualizan la lista de bloqueo de FortiGate. Este proceso automatizado se lleva a cabo en unos pocos segundos y proporciona una pista de auditoría completa de los eventos.</a:t>
            </a:r>
            <a:endParaRPr lang="en-US" altLang="en-US"/>
          </a:p>
        </p:txBody>
      </p:sp>
      <p:sp>
        <p:nvSpPr>
          <p:cNvPr id="74756" name="Slide Number Placeholder 3">
            <a:extLst>
              <a:ext uri="{FF2B5EF4-FFF2-40B4-BE49-F238E27FC236}">
                <a16:creationId xmlns:a16="http://schemas.microsoft.com/office/drawing/2014/main" id="{52DE22BF-1238-4BEE-B83F-4DB0077945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3F8CE14-B3F5-428A-82E9-A1B3BB845D0C}" type="slidenum">
              <a:rPr lang="en-US" altLang="en-US" smtClean="0">
                <a:latin typeface="Calibri" panose="020F0502020204030204" pitchFamily="34" charset="0"/>
              </a:rPr>
              <a:pPr fontAlgn="base">
                <a:spcBef>
                  <a:spcPct val="0"/>
                </a:spcBef>
                <a:spcAft>
                  <a:spcPct val="0"/>
                </a:spcAft>
              </a:pPr>
              <a:t>35</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5BCC9-2D58-BC45-8057-F0927490CD17}" type="slidenum">
              <a:rPr lang="en-US" smtClean="0"/>
              <a:pPr/>
              <a:t>6</a:t>
            </a:fld>
            <a:endParaRPr lang="en-US"/>
          </a:p>
        </p:txBody>
      </p:sp>
    </p:spTree>
    <p:extLst>
      <p:ext uri="{BB962C8B-B14F-4D97-AF65-F5344CB8AC3E}">
        <p14:creationId xmlns:p14="http://schemas.microsoft.com/office/powerpoint/2010/main" val="219027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5BCC9-2D58-BC45-8057-F0927490CD1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55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complejidad es un desafío clave para las organizaciones. Esto se debe a que los clientes tienen demasiados productos de proveedores, lo que resulta en muchas consolas, ven demasiadas alertas, tienen que responder manualmente a las amenazas y la escasez de habilidades.</a:t>
            </a:r>
            <a:endParaRPr lang="en-US" dirty="0"/>
          </a:p>
        </p:txBody>
      </p:sp>
      <p:sp>
        <p:nvSpPr>
          <p:cNvPr id="4" name="Slide Number Placeholder 3"/>
          <p:cNvSpPr>
            <a:spLocks noGrp="1"/>
          </p:cNvSpPr>
          <p:nvPr>
            <p:ph type="sldNum" sz="quarter" idx="10"/>
          </p:nvPr>
        </p:nvSpPr>
        <p:spPr/>
        <p:txBody>
          <a:bodyPr/>
          <a:lstStyle/>
          <a:p>
            <a:fld id="{6BA5BCC9-2D58-BC45-8057-F0927490CD17}" type="slidenum">
              <a:rPr lang="en-US" smtClean="0"/>
              <a:t>8</a:t>
            </a:fld>
            <a:endParaRPr lang="en-US"/>
          </a:p>
        </p:txBody>
      </p:sp>
    </p:spTree>
    <p:extLst>
      <p:ext uri="{BB962C8B-B14F-4D97-AF65-F5344CB8AC3E}">
        <p14:creationId xmlns:p14="http://schemas.microsoft.com/office/powerpoint/2010/main" val="30709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 </a:t>
            </a:r>
            <a:endParaRPr lang="en-US" sz="1400"/>
          </a:p>
        </p:txBody>
      </p:sp>
      <p:sp>
        <p:nvSpPr>
          <p:cNvPr id="4" name="Slide Number Placeholder 3"/>
          <p:cNvSpPr>
            <a:spLocks noGrp="1"/>
          </p:cNvSpPr>
          <p:nvPr>
            <p:ph type="sldNum" sz="quarter" idx="5"/>
          </p:nvPr>
        </p:nvSpPr>
        <p:spPr/>
        <p:txBody>
          <a:bodyPr/>
          <a:lstStyle/>
          <a:p>
            <a:fld id="{6BA5BCC9-2D58-BC45-8057-F0927490CD17}" type="slidenum">
              <a:rPr lang="en-US" smtClean="0"/>
              <a:t>10</a:t>
            </a:fld>
            <a:endParaRPr lang="en-US"/>
          </a:p>
        </p:txBody>
      </p:sp>
    </p:spTree>
    <p:extLst>
      <p:ext uri="{BB962C8B-B14F-4D97-AF65-F5344CB8AC3E}">
        <p14:creationId xmlns:p14="http://schemas.microsoft.com/office/powerpoint/2010/main" val="364230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t> </a:t>
            </a:r>
            <a:endParaRPr lang="en-US" sz="1400"/>
          </a:p>
        </p:txBody>
      </p:sp>
      <p:sp>
        <p:nvSpPr>
          <p:cNvPr id="4" name="Slide Number Placeholder 3"/>
          <p:cNvSpPr>
            <a:spLocks noGrp="1"/>
          </p:cNvSpPr>
          <p:nvPr>
            <p:ph type="sldNum" sz="quarter" idx="5"/>
          </p:nvPr>
        </p:nvSpPr>
        <p:spPr/>
        <p:txBody>
          <a:bodyPr/>
          <a:lstStyle/>
          <a:p>
            <a:fld id="{6BA5BCC9-2D58-BC45-8057-F0927490CD17}" type="slidenum">
              <a:rPr lang="en-US" smtClean="0"/>
              <a:t>11</a:t>
            </a:fld>
            <a:endParaRPr lang="en-US"/>
          </a:p>
        </p:txBody>
      </p:sp>
    </p:spTree>
    <p:extLst>
      <p:ext uri="{BB962C8B-B14F-4D97-AF65-F5344CB8AC3E}">
        <p14:creationId xmlns:p14="http://schemas.microsoft.com/office/powerpoint/2010/main" val="422636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¿Cómo abordamos el desafío de complejidad que enfrentan las organizaciones? Fortinet tiene productos y soluciones para clientes de pequeñas, medianas y grandes empresas, así como para proveedores de servicios. </a:t>
            </a:r>
          </a:p>
          <a:p>
            <a:endParaRPr lang="es-ES" dirty="0"/>
          </a:p>
          <a:p>
            <a:r>
              <a:rPr lang="es-ES" dirty="0"/>
              <a:t>Contamos con las herramientas de operaciones </a:t>
            </a:r>
            <a:r>
              <a:rPr lang="es-ES" dirty="0" err="1"/>
              <a:t>SoC</a:t>
            </a:r>
            <a:r>
              <a:rPr lang="es-ES" dirty="0"/>
              <a:t> requeridas por nuestros clientes dependiendo de su tamaño y nivel de madurez. </a:t>
            </a:r>
          </a:p>
          <a:p>
            <a:endParaRPr lang="es-ES" dirty="0"/>
          </a:p>
          <a:p>
            <a:r>
              <a:rPr lang="es-ES" dirty="0" err="1"/>
              <a:t>FortiAnalyzer</a:t>
            </a:r>
            <a:r>
              <a:rPr lang="es-ES" dirty="0"/>
              <a:t> es la base de Security </a:t>
            </a:r>
            <a:r>
              <a:rPr lang="es-ES" dirty="0" err="1"/>
              <a:t>Fabric</a:t>
            </a:r>
            <a:r>
              <a:rPr lang="es-ES" dirty="0"/>
              <a:t> y proporciona registro, generación de informes, análisis y automatización para todos los dispositivos y terminales "en la estructura". </a:t>
            </a:r>
          </a:p>
          <a:p>
            <a:endParaRPr lang="es-ES" dirty="0"/>
          </a:p>
          <a:p>
            <a:r>
              <a:rPr lang="es-ES" dirty="0"/>
              <a:t>A medida que la organización avance al Nivel 2, discutiremos los diferentes niveles en la siguiente diapositiva, tenemos:</a:t>
            </a:r>
          </a:p>
          <a:p>
            <a:r>
              <a:rPr lang="es-ES" dirty="0" err="1"/>
              <a:t>FortiSIEM</a:t>
            </a:r>
            <a:r>
              <a:rPr lang="es-ES" dirty="0"/>
              <a:t>. </a:t>
            </a:r>
            <a:r>
              <a:rPr lang="es-ES" dirty="0" err="1"/>
              <a:t>FortiSIEM</a:t>
            </a:r>
            <a:r>
              <a:rPr lang="es-ES" dirty="0"/>
              <a:t> brinda visibilidad de múltiples proveedores en la red de una organización. Se pueden integrar niveles más altos de correlación y personalización con Security </a:t>
            </a:r>
            <a:r>
              <a:rPr lang="es-ES" dirty="0" err="1"/>
              <a:t>Fabric</a:t>
            </a:r>
            <a:r>
              <a:rPr lang="es-ES" dirty="0"/>
              <a:t>. </a:t>
            </a:r>
          </a:p>
          <a:p>
            <a:endParaRPr lang="es-ES" dirty="0"/>
          </a:p>
          <a:p>
            <a:r>
              <a:rPr lang="es-ES" dirty="0"/>
              <a:t>Y para el nivel de madurez 3 de SOC tenemos </a:t>
            </a:r>
          </a:p>
          <a:p>
            <a:r>
              <a:rPr lang="es-ES" dirty="0" err="1"/>
              <a:t>FortiSOAR</a:t>
            </a:r>
            <a:r>
              <a:rPr lang="es-ES" dirty="0"/>
              <a:t>. </a:t>
            </a:r>
            <a:r>
              <a:rPr lang="es-ES" dirty="0" err="1"/>
              <a:t>FortiSOAR</a:t>
            </a:r>
            <a:r>
              <a:rPr lang="es-ES" dirty="0"/>
              <a:t> permite la orquestación y automatización completas en Security </a:t>
            </a:r>
            <a:r>
              <a:rPr lang="es-ES" dirty="0" err="1"/>
              <a:t>Fabric</a:t>
            </a:r>
            <a:r>
              <a:rPr lang="es-ES" dirty="0"/>
              <a:t> y entornos de múltiples proveedores</a:t>
            </a:r>
            <a:endParaRPr lang="en-GB" dirty="0"/>
          </a:p>
        </p:txBody>
      </p:sp>
      <p:sp>
        <p:nvSpPr>
          <p:cNvPr id="4" name="Slide Number Placeholder 3"/>
          <p:cNvSpPr>
            <a:spLocks noGrp="1"/>
          </p:cNvSpPr>
          <p:nvPr>
            <p:ph type="sldNum" sz="quarter" idx="5"/>
          </p:nvPr>
        </p:nvSpPr>
        <p:spPr/>
        <p:txBody>
          <a:bodyPr/>
          <a:lstStyle/>
          <a:p>
            <a:fld id="{6BA5BCC9-2D58-BC45-8057-F0927490CD17}" type="slidenum">
              <a:rPr lang="en-US" smtClean="0"/>
              <a:t>12</a:t>
            </a:fld>
            <a:endParaRPr lang="en-US"/>
          </a:p>
        </p:txBody>
      </p:sp>
    </p:spTree>
    <p:extLst>
      <p:ext uri="{BB962C8B-B14F-4D97-AF65-F5344CB8AC3E}">
        <p14:creationId xmlns:p14="http://schemas.microsoft.com/office/powerpoint/2010/main" val="4241016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6.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875EBA-3061-BF4B-AB5C-0002E2B123CF}"/>
              </a:ext>
            </a:extLst>
          </p:cNvPr>
          <p:cNvPicPr>
            <a:picLocks noChangeAspect="1"/>
          </p:cNvPicPr>
          <p:nvPr userDrawn="1"/>
        </p:nvPicPr>
        <p:blipFill>
          <a:blip r:embed="rId2"/>
          <a:stretch>
            <a:fillRect/>
          </a:stretch>
        </p:blipFill>
        <p:spPr>
          <a:xfrm>
            <a:off x="493782" y="3127948"/>
            <a:ext cx="770813" cy="3740710"/>
          </a:xfrm>
          <a:prstGeom prst="rect">
            <a:avLst/>
          </a:prstGeom>
        </p:spPr>
      </p:pic>
      <p:sp>
        <p:nvSpPr>
          <p:cNvPr id="16" name="Rectangle 15">
            <a:extLst>
              <a:ext uri="{FF2B5EF4-FFF2-40B4-BE49-F238E27FC236}">
                <a16:creationId xmlns:a16="http://schemas.microsoft.com/office/drawing/2014/main" id="{8B860FAE-5EC7-BB41-9704-620CD480C49B}"/>
              </a:ext>
            </a:extLst>
          </p:cNvPr>
          <p:cNvSpPr/>
          <p:nvPr userDrawn="1"/>
        </p:nvSpPr>
        <p:spPr>
          <a:xfrm>
            <a:off x="-30605" y="2880433"/>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7" name="Picture 16">
            <a:extLst>
              <a:ext uri="{FF2B5EF4-FFF2-40B4-BE49-F238E27FC236}">
                <a16:creationId xmlns:a16="http://schemas.microsoft.com/office/drawing/2014/main" id="{28539A6E-EF4C-254C-AA4A-ADB92B7EB3EB}"/>
              </a:ext>
            </a:extLst>
          </p:cNvPr>
          <p:cNvPicPr>
            <a:picLocks noChangeAspect="1"/>
          </p:cNvPicPr>
          <p:nvPr userDrawn="1"/>
        </p:nvPicPr>
        <p:blipFill>
          <a:blip r:embed="rId3"/>
          <a:stretch>
            <a:fillRect/>
          </a:stretch>
        </p:blipFill>
        <p:spPr>
          <a:xfrm>
            <a:off x="-30605" y="2647190"/>
            <a:ext cx="1010715" cy="233243"/>
          </a:xfrm>
          <a:prstGeom prst="rect">
            <a:avLst/>
          </a:prstGeom>
        </p:spPr>
      </p:pic>
      <p:pic>
        <p:nvPicPr>
          <p:cNvPr id="20" name="Picture 19">
            <a:extLst>
              <a:ext uri="{FF2B5EF4-FFF2-40B4-BE49-F238E27FC236}">
                <a16:creationId xmlns:a16="http://schemas.microsoft.com/office/drawing/2014/main" id="{83A5A275-3B02-DC45-B41C-47BC20E5AF72}"/>
              </a:ext>
            </a:extLst>
          </p:cNvPr>
          <p:cNvPicPr>
            <a:picLocks noChangeAspect="1"/>
          </p:cNvPicPr>
          <p:nvPr userDrawn="1"/>
        </p:nvPicPr>
        <p:blipFill rotWithShape="1">
          <a:blip r:embed="rId4"/>
          <a:srcRect b="68122"/>
          <a:stretch/>
        </p:blipFill>
        <p:spPr>
          <a:xfrm>
            <a:off x="318091" y="254574"/>
            <a:ext cx="2529590" cy="683300"/>
          </a:xfrm>
          <a:prstGeom prst="rect">
            <a:avLst/>
          </a:prstGeom>
        </p:spPr>
      </p:pic>
      <p:sp>
        <p:nvSpPr>
          <p:cNvPr id="2" name="Title 1">
            <a:extLst>
              <a:ext uri="{FF2B5EF4-FFF2-40B4-BE49-F238E27FC236}">
                <a16:creationId xmlns:a16="http://schemas.microsoft.com/office/drawing/2014/main" id="{434DF215-05E9-C34F-BE5C-C015F18DBE2D}"/>
              </a:ext>
            </a:extLst>
          </p:cNvPr>
          <p:cNvSpPr>
            <a:spLocks noGrp="1"/>
          </p:cNvSpPr>
          <p:nvPr>
            <p:ph type="ctrTitle" hasCustomPrompt="1"/>
          </p:nvPr>
        </p:nvSpPr>
        <p:spPr>
          <a:xfrm>
            <a:off x="1945645" y="2157070"/>
            <a:ext cx="8337506" cy="1534889"/>
          </a:xfrm>
          <a:prstGeom prst="rect">
            <a:avLst/>
          </a:prstGeom>
        </p:spPr>
        <p:txBody>
          <a:bodyPr anchor="b" anchorCtr="0">
            <a:noAutofit/>
          </a:bodyPr>
          <a:lstStyle>
            <a:lvl1pPr algn="l">
              <a:defRPr sz="5000" b="1" spc="0" baseline="0">
                <a:ln>
                  <a:solidFill>
                    <a:schemeClr val="tx1"/>
                  </a:solidFill>
                </a:ln>
                <a:solidFill>
                  <a:schemeClr val="tx1"/>
                </a:solidFill>
                <a:effectLst/>
                <a:latin typeface="+mj-lt"/>
                <a:ea typeface="Inter" panose="020B0502030000000004" pitchFamily="34" charset="0"/>
              </a:defRPr>
            </a:lvl1pPr>
          </a:lstStyle>
          <a:p>
            <a:r>
              <a:rPr lang="en-US"/>
              <a:t>Presentation Title</a:t>
            </a:r>
          </a:p>
        </p:txBody>
      </p:sp>
      <p:sp>
        <p:nvSpPr>
          <p:cNvPr id="3" name="Subtitle 2">
            <a:extLst>
              <a:ext uri="{FF2B5EF4-FFF2-40B4-BE49-F238E27FC236}">
                <a16:creationId xmlns:a16="http://schemas.microsoft.com/office/drawing/2014/main" id="{85DC2342-CB09-EB43-9AE5-CFFC37C99113}"/>
              </a:ext>
            </a:extLst>
          </p:cNvPr>
          <p:cNvSpPr>
            <a:spLocks noGrp="1"/>
          </p:cNvSpPr>
          <p:nvPr>
            <p:ph type="subTitle" idx="1" hasCustomPrompt="1"/>
          </p:nvPr>
        </p:nvSpPr>
        <p:spPr>
          <a:xfrm>
            <a:off x="1945645" y="3884417"/>
            <a:ext cx="7596188" cy="830122"/>
          </a:xfrm>
          <a:prstGeom prst="rect">
            <a:avLst/>
          </a:prstGeom>
        </p:spPr>
        <p:txBody>
          <a:bodyPr wrap="square">
            <a:noAutofit/>
          </a:bodyPr>
          <a:lstStyle>
            <a:lvl1pPr marL="0" indent="0" algn="l">
              <a:buNone/>
              <a:defRPr sz="2000" spc="0" baseline="0">
                <a:solidFill>
                  <a:srgbClr val="000000"/>
                </a:solidFill>
                <a:latin typeface="+mj-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10" name="Picture 9">
            <a:extLst>
              <a:ext uri="{FF2B5EF4-FFF2-40B4-BE49-F238E27FC236}">
                <a16:creationId xmlns:a16="http://schemas.microsoft.com/office/drawing/2014/main" id="{276AD153-009B-2E45-A49D-691F05FBF793}"/>
              </a:ext>
            </a:extLst>
          </p:cNvPr>
          <p:cNvPicPr>
            <a:picLocks noChangeAspect="1"/>
          </p:cNvPicPr>
          <p:nvPr userDrawn="1"/>
        </p:nvPicPr>
        <p:blipFill>
          <a:blip r:embed="rId5"/>
          <a:stretch>
            <a:fillRect/>
          </a:stretch>
        </p:blipFill>
        <p:spPr>
          <a:xfrm>
            <a:off x="2104141" y="1646216"/>
            <a:ext cx="2557346" cy="292632"/>
          </a:xfrm>
          <a:prstGeom prst="rect">
            <a:avLst/>
          </a:prstGeom>
        </p:spPr>
      </p:pic>
      <p:pic>
        <p:nvPicPr>
          <p:cNvPr id="21" name="Picture 20">
            <a:extLst>
              <a:ext uri="{FF2B5EF4-FFF2-40B4-BE49-F238E27FC236}">
                <a16:creationId xmlns:a16="http://schemas.microsoft.com/office/drawing/2014/main" id="{39B1DDAD-4F9D-4343-A462-B291953F59CB}"/>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22" name="Rectangle 21">
            <a:extLst>
              <a:ext uri="{FF2B5EF4-FFF2-40B4-BE49-F238E27FC236}">
                <a16:creationId xmlns:a16="http://schemas.microsoft.com/office/drawing/2014/main" id="{DB3223B5-7830-9D4D-A7C3-374D930848F2}"/>
              </a:ext>
            </a:extLst>
          </p:cNvPr>
          <p:cNvSpPr/>
          <p:nvPr userDrawn="1"/>
        </p:nvSpPr>
        <p:spPr>
          <a:xfrm>
            <a:off x="11498796" y="2429418"/>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7" name="Rectangle 26">
            <a:extLst>
              <a:ext uri="{FF2B5EF4-FFF2-40B4-BE49-F238E27FC236}">
                <a16:creationId xmlns:a16="http://schemas.microsoft.com/office/drawing/2014/main" id="{80C5446B-27C0-9C44-9B78-417F41D53721}"/>
              </a:ext>
            </a:extLst>
          </p:cNvPr>
          <p:cNvSpPr/>
          <p:nvPr userDrawn="1"/>
        </p:nvSpPr>
        <p:spPr>
          <a:xfrm>
            <a:off x="11078074" y="1955366"/>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9" name="Rectangle 28">
            <a:extLst>
              <a:ext uri="{FF2B5EF4-FFF2-40B4-BE49-F238E27FC236}">
                <a16:creationId xmlns:a16="http://schemas.microsoft.com/office/drawing/2014/main" id="{8B1B1620-5567-E14C-B127-EF8044E1AF2E}"/>
              </a:ext>
            </a:extLst>
          </p:cNvPr>
          <p:cNvSpPr/>
          <p:nvPr userDrawn="1"/>
        </p:nvSpPr>
        <p:spPr>
          <a:xfrm>
            <a:off x="3479996" y="5746311"/>
            <a:ext cx="1010715" cy="1122347"/>
          </a:xfrm>
          <a:prstGeom prst="rect">
            <a:avLst/>
          </a:prstGeom>
          <a:gradFill>
            <a:gsLst>
              <a:gs pos="0">
                <a:schemeClr val="accent2"/>
              </a:gs>
              <a:gs pos="98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30" name="Picture 29">
            <a:extLst>
              <a:ext uri="{FF2B5EF4-FFF2-40B4-BE49-F238E27FC236}">
                <a16:creationId xmlns:a16="http://schemas.microsoft.com/office/drawing/2014/main" id="{E5D3B919-20C5-7E48-97C4-80DB0B467F98}"/>
              </a:ext>
            </a:extLst>
          </p:cNvPr>
          <p:cNvPicPr>
            <a:picLocks noChangeAspect="1"/>
          </p:cNvPicPr>
          <p:nvPr userDrawn="1"/>
        </p:nvPicPr>
        <p:blipFill>
          <a:blip r:embed="rId3"/>
          <a:stretch>
            <a:fillRect/>
          </a:stretch>
        </p:blipFill>
        <p:spPr>
          <a:xfrm>
            <a:off x="3479996" y="5530321"/>
            <a:ext cx="1010715" cy="233243"/>
          </a:xfrm>
          <a:prstGeom prst="rect">
            <a:avLst/>
          </a:prstGeom>
        </p:spPr>
      </p:pic>
      <p:sp>
        <p:nvSpPr>
          <p:cNvPr id="31" name="Rectangle 30">
            <a:extLst>
              <a:ext uri="{FF2B5EF4-FFF2-40B4-BE49-F238E27FC236}">
                <a16:creationId xmlns:a16="http://schemas.microsoft.com/office/drawing/2014/main" id="{597BA0F9-DF77-2A41-BAF9-E3C0FE81A6D1}"/>
              </a:ext>
            </a:extLst>
          </p:cNvPr>
          <p:cNvSpPr/>
          <p:nvPr userDrawn="1"/>
        </p:nvSpPr>
        <p:spPr>
          <a:xfrm>
            <a:off x="7420474" y="5371427"/>
            <a:ext cx="518957" cy="1497690"/>
          </a:xfrm>
          <a:prstGeom prst="rect">
            <a:avLst/>
          </a:prstGeom>
          <a:gradFill>
            <a:gsLst>
              <a:gs pos="0">
                <a:schemeClr val="bg1"/>
              </a:gs>
              <a:gs pos="97000">
                <a:schemeClr val="bg1">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2" name="Rectangle 31">
            <a:extLst>
              <a:ext uri="{FF2B5EF4-FFF2-40B4-BE49-F238E27FC236}">
                <a16:creationId xmlns:a16="http://schemas.microsoft.com/office/drawing/2014/main" id="{13CA9281-6F4E-C844-8FD5-964013F3B52B}"/>
              </a:ext>
            </a:extLst>
          </p:cNvPr>
          <p:cNvSpPr/>
          <p:nvPr userDrawn="1"/>
        </p:nvSpPr>
        <p:spPr>
          <a:xfrm>
            <a:off x="7385270" y="0"/>
            <a:ext cx="518957" cy="1237957"/>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Rectangle 32">
            <a:extLst>
              <a:ext uri="{FF2B5EF4-FFF2-40B4-BE49-F238E27FC236}">
                <a16:creationId xmlns:a16="http://schemas.microsoft.com/office/drawing/2014/main" id="{E3D7B0F1-299F-E84E-9DD1-479EDBC1E511}"/>
              </a:ext>
            </a:extLst>
          </p:cNvPr>
          <p:cNvSpPr/>
          <p:nvPr userDrawn="1"/>
        </p:nvSpPr>
        <p:spPr>
          <a:xfrm>
            <a:off x="9272436" y="563051"/>
            <a:ext cx="1010715" cy="1122347"/>
          </a:xfrm>
          <a:prstGeom prst="rect">
            <a:avLst/>
          </a:prstGeom>
          <a:gradFill>
            <a:gsLst>
              <a:gs pos="0">
                <a:schemeClr val="accent4"/>
              </a:gs>
              <a:gs pos="97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34" name="Picture 33">
            <a:extLst>
              <a:ext uri="{FF2B5EF4-FFF2-40B4-BE49-F238E27FC236}">
                <a16:creationId xmlns:a16="http://schemas.microsoft.com/office/drawing/2014/main" id="{C66BF31F-1F88-1541-8C6E-F2CF3C2D0BF0}"/>
              </a:ext>
            </a:extLst>
          </p:cNvPr>
          <p:cNvPicPr>
            <a:picLocks noChangeAspect="1"/>
          </p:cNvPicPr>
          <p:nvPr userDrawn="1"/>
        </p:nvPicPr>
        <p:blipFill>
          <a:blip r:embed="rId3"/>
          <a:stretch>
            <a:fillRect/>
          </a:stretch>
        </p:blipFill>
        <p:spPr>
          <a:xfrm>
            <a:off x="9272436" y="347061"/>
            <a:ext cx="1010715" cy="233243"/>
          </a:xfrm>
          <a:prstGeom prst="rect">
            <a:avLst/>
          </a:prstGeom>
        </p:spPr>
      </p:pic>
      <p:pic>
        <p:nvPicPr>
          <p:cNvPr id="12" name="Picture 11">
            <a:extLst>
              <a:ext uri="{FF2B5EF4-FFF2-40B4-BE49-F238E27FC236}">
                <a16:creationId xmlns:a16="http://schemas.microsoft.com/office/drawing/2014/main" id="{D3C554F4-EC14-354E-B0F5-799F2EF6ECC7}"/>
              </a:ext>
            </a:extLst>
          </p:cNvPr>
          <p:cNvPicPr>
            <a:picLocks noChangeAspect="1"/>
          </p:cNvPicPr>
          <p:nvPr userDrawn="1"/>
        </p:nvPicPr>
        <p:blipFill>
          <a:blip r:embed="rId6"/>
          <a:stretch>
            <a:fillRect/>
          </a:stretch>
        </p:blipFill>
        <p:spPr>
          <a:xfrm>
            <a:off x="10509450" y="4109158"/>
            <a:ext cx="568624" cy="2759500"/>
          </a:xfrm>
          <a:prstGeom prst="rect">
            <a:avLst/>
          </a:prstGeom>
        </p:spPr>
      </p:pic>
    </p:spTree>
    <p:extLst>
      <p:ext uri="{BB962C8B-B14F-4D97-AF65-F5344CB8AC3E}">
        <p14:creationId xmlns:p14="http://schemas.microsoft.com/office/powerpoint/2010/main" val="31859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No Bullets_subtitl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79730" y="1745431"/>
            <a:ext cx="10972800" cy="4297680"/>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a:p>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p:txBody>
      </p:sp>
      <p:sp>
        <p:nvSpPr>
          <p:cNvPr id="6" name="Text Placeholder 3">
            <a:extLst>
              <a:ext uri="{FF2B5EF4-FFF2-40B4-BE49-F238E27FC236}">
                <a16:creationId xmlns:a16="http://schemas.microsoft.com/office/drawing/2014/main" id="{B06A5158-AF52-2D44-853D-646A374584A4}"/>
              </a:ext>
            </a:extLst>
          </p:cNvPr>
          <p:cNvSpPr>
            <a:spLocks noGrp="1"/>
          </p:cNvSpPr>
          <p:nvPr>
            <p:ph type="body" sz="quarter" idx="15"/>
          </p:nvPr>
        </p:nvSpPr>
        <p:spPr>
          <a:xfrm>
            <a:off x="271923" y="908460"/>
            <a:ext cx="10972800" cy="457200"/>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7" name="Title 1">
            <a:extLst>
              <a:ext uri="{FF2B5EF4-FFF2-40B4-BE49-F238E27FC236}">
                <a16:creationId xmlns:a16="http://schemas.microsoft.com/office/drawing/2014/main" id="{7F36E4B0-858A-464B-BACD-6EA6E69CE5C7}"/>
              </a:ext>
            </a:extLst>
          </p:cNvPr>
          <p:cNvSpPr>
            <a:spLocks noGrp="1"/>
          </p:cNvSpPr>
          <p:nvPr>
            <p:ph type="title" hasCustomPrompt="1"/>
          </p:nvPr>
        </p:nvSpPr>
        <p:spPr>
          <a:xfrm>
            <a:off x="273860" y="17813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1986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82940"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6182751" y="1368277"/>
            <a:ext cx="5181600" cy="435133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6" name="Title 1">
            <a:extLst>
              <a:ext uri="{FF2B5EF4-FFF2-40B4-BE49-F238E27FC236}">
                <a16:creationId xmlns:a16="http://schemas.microsoft.com/office/drawing/2014/main" id="{9F801CD6-4A94-4C4B-A0FC-9BD594810FF7}"/>
              </a:ext>
            </a:extLst>
          </p:cNvPr>
          <p:cNvSpPr>
            <a:spLocks noGrp="1"/>
          </p:cNvSpPr>
          <p:nvPr>
            <p:ph type="title" hasCustomPrompt="1"/>
          </p:nvPr>
        </p:nvSpPr>
        <p:spPr>
          <a:xfrm>
            <a:off x="282940" y="176071"/>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2638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p:nvPr>
        </p:nvSpPr>
        <p:spPr>
          <a:xfrm>
            <a:off x="282940" y="1095994"/>
            <a:ext cx="5212080" cy="3594691"/>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p:nvPr>
        </p:nvSpPr>
        <p:spPr>
          <a:xfrm>
            <a:off x="6172200" y="1095993"/>
            <a:ext cx="5212080" cy="3566160"/>
          </a:xfrm>
          <a:prstGeom prst="rect">
            <a:avLst/>
          </a:prstGeom>
        </p:spPr>
        <p:txBody>
          <a:bodyPr>
            <a:noAutofit/>
          </a:bodyPr>
          <a:lstStyle>
            <a:lvl1pPr marL="0" indent="0">
              <a:lnSpc>
                <a:spcPct val="90000"/>
              </a:lnSpc>
              <a:buNone/>
              <a:defRPr sz="2000" b="1">
                <a:solidFill>
                  <a:srgbClr val="000000"/>
                </a:solidFill>
                <a:latin typeface="+mn-lt"/>
                <a:ea typeface="Inter" panose="020B0502030000000004" pitchFamily="34" charset="0"/>
              </a:defRPr>
            </a:lvl1pPr>
            <a:lvl2pPr>
              <a:lnSpc>
                <a:spcPts val="2600"/>
              </a:lnSpc>
              <a:defRPr sz="16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7" name="Text Placeholder 6">
            <a:extLst>
              <a:ext uri="{FF2B5EF4-FFF2-40B4-BE49-F238E27FC236}">
                <a16:creationId xmlns:a16="http://schemas.microsoft.com/office/drawing/2014/main" id="{D47C0A4E-F0F5-BE4B-A4E2-B30FB22DBFB9}"/>
              </a:ext>
            </a:extLst>
          </p:cNvPr>
          <p:cNvSpPr>
            <a:spLocks noGrp="1"/>
          </p:cNvSpPr>
          <p:nvPr>
            <p:ph type="body" sz="quarter" idx="13" hasCustomPrompt="1"/>
          </p:nvPr>
        </p:nvSpPr>
        <p:spPr>
          <a:xfrm>
            <a:off x="282940" y="4787232"/>
            <a:ext cx="5212080"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9" name="Text Placeholder 6">
            <a:extLst>
              <a:ext uri="{FF2B5EF4-FFF2-40B4-BE49-F238E27FC236}">
                <a16:creationId xmlns:a16="http://schemas.microsoft.com/office/drawing/2014/main" id="{B0F1D633-E4A8-504F-A385-0A6D0310CE04}"/>
              </a:ext>
            </a:extLst>
          </p:cNvPr>
          <p:cNvSpPr>
            <a:spLocks noGrp="1"/>
          </p:cNvSpPr>
          <p:nvPr>
            <p:ph type="body" sz="quarter" idx="14" hasCustomPrompt="1"/>
          </p:nvPr>
        </p:nvSpPr>
        <p:spPr>
          <a:xfrm>
            <a:off x="6172201" y="4787232"/>
            <a:ext cx="5212080" cy="855662"/>
          </a:xfrm>
          <a:prstGeom prst="rect">
            <a:avLst/>
          </a:prstGeom>
        </p:spPr>
        <p:txBody>
          <a:bodyPr>
            <a:normAutofit/>
          </a:bodyPr>
          <a:lstStyle>
            <a:lvl1pPr marL="0" indent="0">
              <a:lnSpc>
                <a:spcPct val="90000"/>
              </a:lnSpc>
              <a:buNone/>
              <a:defRPr sz="1800">
                <a:solidFill>
                  <a:srgbClr val="000000"/>
                </a:solidFill>
                <a:latin typeface="+mn-lt"/>
                <a:ea typeface="Inter" panose="020B0502030000000004" pitchFamily="34" charset="0"/>
              </a:defRPr>
            </a:lvl1pPr>
          </a:lstStyle>
          <a:p>
            <a:pPr lvl="0"/>
            <a:r>
              <a:rPr lang="en-US"/>
              <a:t>Brief caption or descriptive statement</a:t>
            </a:r>
          </a:p>
          <a:p>
            <a:pPr lvl="0"/>
            <a:r>
              <a:rPr lang="en-US"/>
              <a:t>Relating to picture</a:t>
            </a:r>
          </a:p>
        </p:txBody>
      </p:sp>
      <p:sp>
        <p:nvSpPr>
          <p:cNvPr id="8" name="Title 1">
            <a:extLst>
              <a:ext uri="{FF2B5EF4-FFF2-40B4-BE49-F238E27FC236}">
                <a16:creationId xmlns:a16="http://schemas.microsoft.com/office/drawing/2014/main" id="{F807AB88-3644-1844-A794-FF7AAC04FE00}"/>
              </a:ext>
            </a:extLst>
          </p:cNvPr>
          <p:cNvSpPr>
            <a:spLocks noGrp="1"/>
          </p:cNvSpPr>
          <p:nvPr>
            <p:ph type="title" hasCustomPrompt="1"/>
          </p:nvPr>
        </p:nvSpPr>
        <p:spPr>
          <a:xfrm>
            <a:off x="277486" y="176071"/>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40476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eadin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282940" y="1193525"/>
            <a:ext cx="5394960"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282941" y="2080493"/>
            <a:ext cx="5391484"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5" name="Text Placeholder 4">
            <a:extLst>
              <a:ext uri="{FF2B5EF4-FFF2-40B4-BE49-F238E27FC236}">
                <a16:creationId xmlns:a16="http://schemas.microsoft.com/office/drawing/2014/main" id="{13CE70E2-69C2-0143-9D3A-18C5F025E43E}"/>
              </a:ext>
            </a:extLst>
          </p:cNvPr>
          <p:cNvSpPr>
            <a:spLocks noGrp="1"/>
          </p:cNvSpPr>
          <p:nvPr>
            <p:ph type="body" sz="quarter" idx="3"/>
          </p:nvPr>
        </p:nvSpPr>
        <p:spPr>
          <a:xfrm>
            <a:off x="6172200" y="1193525"/>
            <a:ext cx="5394960" cy="823912"/>
          </a:xfrm>
          <a:prstGeom prst="rect">
            <a:avLst/>
          </a:prstGeom>
        </p:spPr>
        <p:txBody>
          <a:bodyPr anchor="b">
            <a:noAutofit/>
          </a:bodyPr>
          <a:lstStyle>
            <a:lvl1pPr marL="0" indent="0">
              <a:buNone/>
              <a:defRPr sz="24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AFB09C-3870-2A4D-A9D8-F70837E45014}"/>
              </a:ext>
            </a:extLst>
          </p:cNvPr>
          <p:cNvSpPr>
            <a:spLocks noGrp="1"/>
          </p:cNvSpPr>
          <p:nvPr>
            <p:ph sz="quarter" idx="4" hasCustomPrompt="1"/>
          </p:nvPr>
        </p:nvSpPr>
        <p:spPr>
          <a:xfrm>
            <a:off x="6172200" y="2080493"/>
            <a:ext cx="5394960" cy="3684588"/>
          </a:xfrm>
          <a:prstGeom prst="rect">
            <a:avLst/>
          </a:prstGeom>
        </p:spPr>
        <p:txBody>
          <a:bodyPr>
            <a:noAutofit/>
          </a:bodyPr>
          <a:lstStyle>
            <a:lvl1pPr>
              <a:lnSpc>
                <a:spcPct val="90000"/>
              </a:lnSpc>
              <a:spcBef>
                <a:spcPts val="1400"/>
              </a:spcBef>
              <a:defRPr sz="2000">
                <a:solidFill>
                  <a:srgbClr val="000000"/>
                </a:solidFill>
                <a:latin typeface="+mn-lt"/>
                <a:ea typeface="Inter" panose="020B0502030000000004" pitchFamily="34" charset="0"/>
              </a:defRPr>
            </a:lvl1pPr>
            <a:lvl2pPr>
              <a:lnSpc>
                <a:spcPct val="90000"/>
              </a:lnSpc>
              <a:spcBef>
                <a:spcPts val="900"/>
              </a:spcBef>
              <a:defRPr sz="200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4BF31105-680A-9249-8E56-4756C2B56E1A}"/>
              </a:ext>
            </a:extLst>
          </p:cNvPr>
          <p:cNvSpPr>
            <a:spLocks noGrp="1"/>
          </p:cNvSpPr>
          <p:nvPr>
            <p:ph type="title" hasCustomPrompt="1"/>
          </p:nvPr>
        </p:nvSpPr>
        <p:spPr>
          <a:xfrm>
            <a:off x="287930" y="17724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41661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97930"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Content Placeholder 3">
            <a:extLst>
              <a:ext uri="{FF2B5EF4-FFF2-40B4-BE49-F238E27FC236}">
                <a16:creationId xmlns:a16="http://schemas.microsoft.com/office/drawing/2014/main" id="{8C8922C6-1D6C-AB44-BECA-39EC9E894D6D}"/>
              </a:ext>
            </a:extLst>
          </p:cNvPr>
          <p:cNvSpPr>
            <a:spLocks noGrp="1"/>
          </p:cNvSpPr>
          <p:nvPr>
            <p:ph sz="half" idx="2" hasCustomPrompt="1"/>
          </p:nvPr>
        </p:nvSpPr>
        <p:spPr>
          <a:xfrm>
            <a:off x="4315892" y="1427652"/>
            <a:ext cx="3473450"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6" name="Content Placeholder 3">
            <a:extLst>
              <a:ext uri="{FF2B5EF4-FFF2-40B4-BE49-F238E27FC236}">
                <a16:creationId xmlns:a16="http://schemas.microsoft.com/office/drawing/2014/main" id="{F2B631D9-C77C-824C-BCBE-8B7BFAF111D9}"/>
              </a:ext>
            </a:extLst>
          </p:cNvPr>
          <p:cNvSpPr>
            <a:spLocks noGrp="1"/>
          </p:cNvSpPr>
          <p:nvPr>
            <p:ph sz="half" idx="13" hasCustomPrompt="1"/>
          </p:nvPr>
        </p:nvSpPr>
        <p:spPr>
          <a:xfrm>
            <a:off x="8378824" y="1427652"/>
            <a:ext cx="3470276" cy="4351338"/>
          </a:xfrm>
          <a:prstGeom prst="rect">
            <a:avLst/>
          </a:prstGeom>
        </p:spPr>
        <p:txBody>
          <a:bodyPr>
            <a:noAutofit/>
          </a:bodyPr>
          <a:lstStyle>
            <a:lvl1pPr>
              <a:lnSpc>
                <a:spcPct val="90000"/>
              </a:lnSpc>
              <a:spcBef>
                <a:spcPts val="1000"/>
              </a:spcBef>
              <a:defRPr sz="1800">
                <a:solidFill>
                  <a:srgbClr val="000000"/>
                </a:solidFill>
                <a:latin typeface="+mn-lt"/>
                <a:ea typeface="Inter" panose="020B0502030000000004" pitchFamily="34" charset="0"/>
              </a:defRPr>
            </a:lvl1pPr>
            <a:lvl2pPr>
              <a:lnSpc>
                <a:spcPct val="90000"/>
              </a:lnSpc>
              <a:spcBef>
                <a:spcPts val="600"/>
              </a:spcBef>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itle 1">
            <a:extLst>
              <a:ext uri="{FF2B5EF4-FFF2-40B4-BE49-F238E27FC236}">
                <a16:creationId xmlns:a16="http://schemas.microsoft.com/office/drawing/2014/main" id="{25349099-3202-9F41-8EA2-06AD569257E5}"/>
              </a:ext>
            </a:extLst>
          </p:cNvPr>
          <p:cNvSpPr>
            <a:spLocks noGrp="1"/>
          </p:cNvSpPr>
          <p:nvPr>
            <p:ph type="title" hasCustomPrompt="1"/>
          </p:nvPr>
        </p:nvSpPr>
        <p:spPr>
          <a:xfrm>
            <a:off x="283463"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37239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heading,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2335BB-2964-344F-B83D-44BDDABCAA20}"/>
              </a:ext>
            </a:extLst>
          </p:cNvPr>
          <p:cNvSpPr>
            <a:spLocks noGrp="1"/>
          </p:cNvSpPr>
          <p:nvPr>
            <p:ph type="body" idx="1"/>
          </p:nvPr>
        </p:nvSpPr>
        <p:spPr>
          <a:xfrm>
            <a:off x="297930" y="1512205"/>
            <a:ext cx="3569033"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9C4B78-4F24-244A-AF91-2CE9B5EFFCA4}"/>
              </a:ext>
            </a:extLst>
          </p:cNvPr>
          <p:cNvSpPr>
            <a:spLocks noGrp="1"/>
          </p:cNvSpPr>
          <p:nvPr>
            <p:ph sz="half" idx="2" hasCustomPrompt="1"/>
          </p:nvPr>
        </p:nvSpPr>
        <p:spPr>
          <a:xfrm>
            <a:off x="297930" y="2399173"/>
            <a:ext cx="3569033"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8" name="Text Placeholder 2">
            <a:extLst>
              <a:ext uri="{FF2B5EF4-FFF2-40B4-BE49-F238E27FC236}">
                <a16:creationId xmlns:a16="http://schemas.microsoft.com/office/drawing/2014/main" id="{F4EE19DC-8D4E-D341-8AA8-3FB30FDC4F26}"/>
              </a:ext>
            </a:extLst>
          </p:cNvPr>
          <p:cNvSpPr>
            <a:spLocks noGrp="1"/>
          </p:cNvSpPr>
          <p:nvPr>
            <p:ph type="body" idx="13"/>
          </p:nvPr>
        </p:nvSpPr>
        <p:spPr>
          <a:xfrm>
            <a:off x="4307399" y="151220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3">
            <a:extLst>
              <a:ext uri="{FF2B5EF4-FFF2-40B4-BE49-F238E27FC236}">
                <a16:creationId xmlns:a16="http://schemas.microsoft.com/office/drawing/2014/main" id="{3A2BD903-D929-C24D-98CA-F0E2548FB58C}"/>
              </a:ext>
            </a:extLst>
          </p:cNvPr>
          <p:cNvSpPr>
            <a:spLocks noGrp="1"/>
          </p:cNvSpPr>
          <p:nvPr>
            <p:ph sz="half" idx="14" hasCustomPrompt="1"/>
          </p:nvPr>
        </p:nvSpPr>
        <p:spPr>
          <a:xfrm>
            <a:off x="4309441"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11" name="Text Placeholder 2">
            <a:extLst>
              <a:ext uri="{FF2B5EF4-FFF2-40B4-BE49-F238E27FC236}">
                <a16:creationId xmlns:a16="http://schemas.microsoft.com/office/drawing/2014/main" id="{E4048257-3ABC-6D48-888B-07E54907D07B}"/>
              </a:ext>
            </a:extLst>
          </p:cNvPr>
          <p:cNvSpPr>
            <a:spLocks noGrp="1"/>
          </p:cNvSpPr>
          <p:nvPr>
            <p:ph type="body" idx="15"/>
          </p:nvPr>
        </p:nvSpPr>
        <p:spPr>
          <a:xfrm>
            <a:off x="8275983" y="1535955"/>
            <a:ext cx="3573117" cy="822960"/>
          </a:xfrm>
          <a:prstGeom prst="rect">
            <a:avLst/>
          </a:prstGeom>
        </p:spPr>
        <p:txBody>
          <a:bodyPr anchor="b">
            <a:noAutofit/>
          </a:bodyPr>
          <a:lstStyle>
            <a:lvl1pPr marL="0" indent="0">
              <a:buNone/>
              <a:defRPr sz="2200" b="1">
                <a:solidFill>
                  <a:srgbClr val="000000"/>
                </a:solidFill>
                <a:latin typeface="+mn-lt"/>
                <a:ea typeface="Inter" panose="020B050203000000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3">
            <a:extLst>
              <a:ext uri="{FF2B5EF4-FFF2-40B4-BE49-F238E27FC236}">
                <a16:creationId xmlns:a16="http://schemas.microsoft.com/office/drawing/2014/main" id="{DD2C53F7-B3F3-6E4E-8CD8-FE8394323B47}"/>
              </a:ext>
            </a:extLst>
          </p:cNvPr>
          <p:cNvSpPr>
            <a:spLocks noGrp="1"/>
          </p:cNvSpPr>
          <p:nvPr>
            <p:ph sz="half" idx="16" hasCustomPrompt="1"/>
          </p:nvPr>
        </p:nvSpPr>
        <p:spPr>
          <a:xfrm>
            <a:off x="8275983" y="2399173"/>
            <a:ext cx="3573117" cy="3994722"/>
          </a:xfrm>
          <a:prstGeom prst="rect">
            <a:avLst/>
          </a:prstGeom>
        </p:spPr>
        <p:txBody>
          <a:bodyPr>
            <a:noAutofit/>
          </a:bodyPr>
          <a:lstStyle>
            <a:lvl1pPr>
              <a:lnSpc>
                <a:spcPts val="2000"/>
              </a:lnSpc>
              <a:defRPr sz="1800">
                <a:solidFill>
                  <a:srgbClr val="000000"/>
                </a:solidFill>
                <a:latin typeface="+mn-lt"/>
                <a:ea typeface="Inter" panose="020B0502030000000004" pitchFamily="34" charset="0"/>
              </a:defRPr>
            </a:lvl1pPr>
            <a:lvl2pPr>
              <a:lnSpc>
                <a:spcPts val="2000"/>
              </a:lnSpc>
              <a:defRPr sz="1400">
                <a:solidFill>
                  <a:srgbClr val="000000"/>
                </a:solidFill>
                <a:latin typeface="+mn-lt"/>
                <a:ea typeface="Inter" panose="020B0502030000000004" pitchFamily="34" charset="0"/>
              </a:defRPr>
            </a:lvl2pPr>
            <a:lvl3pPr>
              <a:defRPr>
                <a:solidFill>
                  <a:schemeClr val="bg1"/>
                </a:solidFill>
              </a:defRPr>
            </a:lvl3pPr>
            <a:lvl4pPr>
              <a:defRPr>
                <a:solidFill>
                  <a:schemeClr val="bg1"/>
                </a:solidFill>
              </a:defRPr>
            </a:lvl4pPr>
            <a:lvl5pPr>
              <a:defRPr>
                <a:solidFill>
                  <a:schemeClr val="bg1"/>
                </a:solidFill>
              </a:defRPr>
            </a:lvl5pPr>
          </a:lstStyle>
          <a:p>
            <a:r>
              <a:rPr lang="en-US"/>
              <a:t>First level bulleted text is </a:t>
            </a:r>
            <a:br>
              <a:rPr lang="en-US"/>
            </a:br>
            <a:r>
              <a:rPr lang="en-US"/>
              <a:t>Arial 18 pt.</a:t>
            </a:r>
          </a:p>
          <a:p>
            <a:pPr lvl="1"/>
            <a:r>
              <a:rPr lang="en-US"/>
              <a:t>Second level text (press tab key) is 14 pt.</a:t>
            </a:r>
          </a:p>
          <a:p>
            <a:r>
              <a:rPr lang="en-US"/>
              <a:t>Arial is the only font used </a:t>
            </a:r>
            <a:br>
              <a:rPr lang="en-US"/>
            </a:br>
            <a:r>
              <a:rPr lang="en-US"/>
              <a:t>in the template</a:t>
            </a:r>
          </a:p>
          <a:p>
            <a:r>
              <a:rPr lang="en-US"/>
              <a:t>All bulleted text is sentence case (capitalize first letter </a:t>
            </a:r>
            <a:br>
              <a:rPr lang="en-US"/>
            </a:br>
            <a:r>
              <a:rPr lang="en-US"/>
              <a:t>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14" name="Text Placeholder 3">
            <a:extLst>
              <a:ext uri="{FF2B5EF4-FFF2-40B4-BE49-F238E27FC236}">
                <a16:creationId xmlns:a16="http://schemas.microsoft.com/office/drawing/2014/main" id="{42E9CA0C-3C26-4A44-8287-9C4E9B9334E7}"/>
              </a:ext>
            </a:extLst>
          </p:cNvPr>
          <p:cNvSpPr>
            <a:spLocks noGrp="1"/>
          </p:cNvSpPr>
          <p:nvPr>
            <p:ph type="body" sz="quarter" idx="17"/>
          </p:nvPr>
        </p:nvSpPr>
        <p:spPr>
          <a:xfrm>
            <a:off x="269986" y="886495"/>
            <a:ext cx="10972800" cy="457200"/>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10" name="Title 1">
            <a:extLst>
              <a:ext uri="{FF2B5EF4-FFF2-40B4-BE49-F238E27FC236}">
                <a16:creationId xmlns:a16="http://schemas.microsoft.com/office/drawing/2014/main" id="{DE75FDCE-C8AA-944B-9C9F-5382FE6BE554}"/>
              </a:ext>
            </a:extLst>
          </p:cNvPr>
          <p:cNvSpPr>
            <a:spLocks noGrp="1"/>
          </p:cNvSpPr>
          <p:nvPr>
            <p:ph type="title" hasCustomPrompt="1"/>
          </p:nvPr>
        </p:nvSpPr>
        <p:spPr>
          <a:xfrm>
            <a:off x="284976" y="175032"/>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90397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userDrawn="1">
          <p15:clr>
            <a:srgbClr val="FBAE40"/>
          </p15:clr>
        </p15:guide>
        <p15:guide id="2" orient="horz"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97930" y="1333501"/>
            <a:ext cx="7100887" cy="4550134"/>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9" name="Text Placeholder 8">
            <a:extLst>
              <a:ext uri="{FF2B5EF4-FFF2-40B4-BE49-F238E27FC236}">
                <a16:creationId xmlns:a16="http://schemas.microsoft.com/office/drawing/2014/main" id="{6AD0FC58-C2A0-D94B-B6DA-C2E33F42598A}"/>
              </a:ext>
            </a:extLst>
          </p:cNvPr>
          <p:cNvSpPr>
            <a:spLocks noGrp="1"/>
          </p:cNvSpPr>
          <p:nvPr>
            <p:ph type="body" sz="quarter" idx="14" hasCustomPrompt="1"/>
          </p:nvPr>
        </p:nvSpPr>
        <p:spPr>
          <a:xfrm>
            <a:off x="7991475" y="1333502"/>
            <a:ext cx="3568284" cy="4550132"/>
          </a:xfrm>
          <a:prstGeom prst="rect">
            <a:avLst/>
          </a:prstGeom>
        </p:spPr>
        <p:txBody>
          <a:bodyPr>
            <a:normAutofit/>
          </a:bodyPr>
          <a:lstStyle>
            <a:lvl1pPr marL="0" indent="0">
              <a:lnSpc>
                <a:spcPct val="90000"/>
              </a:lnSpc>
              <a:buNone/>
              <a:defRPr sz="2000">
                <a:solidFill>
                  <a:srgbClr val="000000"/>
                </a:solidFill>
                <a:latin typeface="+mn-lt"/>
                <a:ea typeface="Inter" panose="020B0502030000000004" pitchFamily="34" charset="0"/>
              </a:defRPr>
            </a:lvl1pPr>
          </a:lstStyle>
          <a:p>
            <a:pPr lvl="0"/>
            <a:r>
              <a:rPr lang="en-US" sz="2000"/>
              <a:t>Brief caption or descriptive</a:t>
            </a:r>
          </a:p>
          <a:p>
            <a:pPr lvl="0"/>
            <a:r>
              <a:rPr lang="en-US" sz="2000"/>
              <a:t>Statement relating to picture</a:t>
            </a:r>
            <a:endParaRPr lang="en-US"/>
          </a:p>
        </p:txBody>
      </p:sp>
      <p:sp>
        <p:nvSpPr>
          <p:cNvPr id="5" name="Title 1">
            <a:extLst>
              <a:ext uri="{FF2B5EF4-FFF2-40B4-BE49-F238E27FC236}">
                <a16:creationId xmlns:a16="http://schemas.microsoft.com/office/drawing/2014/main" id="{D62627CF-1723-9E45-A613-85EF01ABBD99}"/>
              </a:ext>
            </a:extLst>
          </p:cNvPr>
          <p:cNvSpPr>
            <a:spLocks noGrp="1"/>
          </p:cNvSpPr>
          <p:nvPr>
            <p:ph type="title" hasCustomPrompt="1"/>
          </p:nvPr>
        </p:nvSpPr>
        <p:spPr>
          <a:xfrm>
            <a:off x="280551"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2566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96692" y="1333500"/>
            <a:ext cx="5284052" cy="3601721"/>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8" name="Picture Placeholder 6">
            <a:extLst>
              <a:ext uri="{FF2B5EF4-FFF2-40B4-BE49-F238E27FC236}">
                <a16:creationId xmlns:a16="http://schemas.microsoft.com/office/drawing/2014/main" id="{341FA6D0-835B-D64B-A6E9-EB320408D705}"/>
              </a:ext>
            </a:extLst>
          </p:cNvPr>
          <p:cNvSpPr>
            <a:spLocks noGrp="1"/>
          </p:cNvSpPr>
          <p:nvPr>
            <p:ph type="pic" sz="quarter" idx="14"/>
          </p:nvPr>
        </p:nvSpPr>
        <p:spPr>
          <a:xfrm>
            <a:off x="6172200" y="1333500"/>
            <a:ext cx="5291267" cy="3616547"/>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297930" y="5056551"/>
            <a:ext cx="5284052"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a:t>Brief caption or descriptive statement relating </a:t>
            </a:r>
            <a:br>
              <a:rPr lang="en-US" sz="1800"/>
            </a:br>
            <a:r>
              <a:rPr lang="en-US" sz="1800"/>
              <a:t>to picture</a:t>
            </a:r>
            <a:endParaRPr lang="en-US"/>
          </a:p>
        </p:txBody>
      </p:sp>
      <p:sp>
        <p:nvSpPr>
          <p:cNvPr id="11" name="Text Placeholder 9">
            <a:extLst>
              <a:ext uri="{FF2B5EF4-FFF2-40B4-BE49-F238E27FC236}">
                <a16:creationId xmlns:a16="http://schemas.microsoft.com/office/drawing/2014/main" id="{93662F84-B0B5-9A45-B477-D6B88CC0926C}"/>
              </a:ext>
            </a:extLst>
          </p:cNvPr>
          <p:cNvSpPr>
            <a:spLocks noGrp="1"/>
          </p:cNvSpPr>
          <p:nvPr>
            <p:ph type="body" sz="quarter" idx="16" hasCustomPrompt="1"/>
          </p:nvPr>
        </p:nvSpPr>
        <p:spPr>
          <a:xfrm>
            <a:off x="6172200" y="5056551"/>
            <a:ext cx="5291267" cy="827087"/>
          </a:xfrm>
          <a:prstGeom prst="rect">
            <a:avLst/>
          </a:prstGeom>
        </p:spPr>
        <p:txBody>
          <a:bodyPr>
            <a:normAutofit/>
          </a:bodyPr>
          <a:lstStyle>
            <a:lvl1pPr marL="0" indent="0">
              <a:buNone/>
              <a:defRPr sz="1800">
                <a:solidFill>
                  <a:srgbClr val="000000"/>
                </a:solidFill>
                <a:latin typeface="+mn-lt"/>
                <a:ea typeface="Inter" panose="020B0502030000000004" pitchFamily="34" charset="0"/>
              </a:defRPr>
            </a:lvl1pPr>
          </a:lstStyle>
          <a:p>
            <a:pPr lvl="0"/>
            <a:r>
              <a:rPr lang="en-US" sz="1800"/>
              <a:t>Brief caption or descriptive statement relating </a:t>
            </a:r>
            <a:br>
              <a:rPr lang="en-US" sz="1800"/>
            </a:br>
            <a:r>
              <a:rPr lang="en-US" sz="1800"/>
              <a:t>to picture</a:t>
            </a:r>
            <a:endParaRPr lang="en-US"/>
          </a:p>
        </p:txBody>
      </p:sp>
      <p:sp>
        <p:nvSpPr>
          <p:cNvPr id="12" name="Title 1">
            <a:extLst>
              <a:ext uri="{FF2B5EF4-FFF2-40B4-BE49-F238E27FC236}">
                <a16:creationId xmlns:a16="http://schemas.microsoft.com/office/drawing/2014/main" id="{382DFD54-B03A-4348-B94D-609E2D0ED661}"/>
              </a:ext>
            </a:extLst>
          </p:cNvPr>
          <p:cNvSpPr>
            <a:spLocks noGrp="1"/>
          </p:cNvSpPr>
          <p:nvPr>
            <p:ph type="title" hasCustomPrompt="1"/>
          </p:nvPr>
        </p:nvSpPr>
        <p:spPr>
          <a:xfrm>
            <a:off x="276875" y="174394"/>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18405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97930" y="1700783"/>
            <a:ext cx="3468945"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10" name="Text Placeholder 9">
            <a:extLst>
              <a:ext uri="{FF2B5EF4-FFF2-40B4-BE49-F238E27FC236}">
                <a16:creationId xmlns:a16="http://schemas.microsoft.com/office/drawing/2014/main" id="{4CDA9026-475B-C846-B13C-BE18FA354E2B}"/>
              </a:ext>
            </a:extLst>
          </p:cNvPr>
          <p:cNvSpPr>
            <a:spLocks noGrp="1"/>
          </p:cNvSpPr>
          <p:nvPr>
            <p:ph type="body" sz="quarter" idx="15" hasCustomPrompt="1"/>
          </p:nvPr>
        </p:nvSpPr>
        <p:spPr>
          <a:xfrm>
            <a:off x="302434" y="5056552"/>
            <a:ext cx="3473450"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a:t>Brief caption or descriptive statement relating to picture</a:t>
            </a:r>
            <a:endParaRPr lang="en-US"/>
          </a:p>
        </p:txBody>
      </p:sp>
      <p:sp>
        <p:nvSpPr>
          <p:cNvPr id="12" name="Picture Placeholder 6">
            <a:extLst>
              <a:ext uri="{FF2B5EF4-FFF2-40B4-BE49-F238E27FC236}">
                <a16:creationId xmlns:a16="http://schemas.microsoft.com/office/drawing/2014/main" id="{E29608CA-13F2-424A-983D-EF48D52663D4}"/>
              </a:ext>
            </a:extLst>
          </p:cNvPr>
          <p:cNvSpPr>
            <a:spLocks noGrp="1"/>
          </p:cNvSpPr>
          <p:nvPr>
            <p:ph type="pic" sz="quarter" idx="17"/>
          </p:nvPr>
        </p:nvSpPr>
        <p:spPr>
          <a:xfrm>
            <a:off x="4321892" y="1700783"/>
            <a:ext cx="3471861"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13" name="Picture Placeholder 6">
            <a:extLst>
              <a:ext uri="{FF2B5EF4-FFF2-40B4-BE49-F238E27FC236}">
                <a16:creationId xmlns:a16="http://schemas.microsoft.com/office/drawing/2014/main" id="{9B79A963-562D-E543-9F8B-E434F10ED703}"/>
              </a:ext>
            </a:extLst>
          </p:cNvPr>
          <p:cNvSpPr>
            <a:spLocks noGrp="1"/>
          </p:cNvSpPr>
          <p:nvPr>
            <p:ph type="pic" sz="quarter" idx="18"/>
          </p:nvPr>
        </p:nvSpPr>
        <p:spPr>
          <a:xfrm>
            <a:off x="8377238" y="1700783"/>
            <a:ext cx="3471862" cy="3234895"/>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14" name="Text Placeholder 9">
            <a:extLst>
              <a:ext uri="{FF2B5EF4-FFF2-40B4-BE49-F238E27FC236}">
                <a16:creationId xmlns:a16="http://schemas.microsoft.com/office/drawing/2014/main" id="{5662793B-8197-B643-B782-F262E1B1EAF2}"/>
              </a:ext>
            </a:extLst>
          </p:cNvPr>
          <p:cNvSpPr>
            <a:spLocks noGrp="1"/>
          </p:cNvSpPr>
          <p:nvPr>
            <p:ph type="body" sz="quarter" idx="19" hasCustomPrompt="1"/>
          </p:nvPr>
        </p:nvSpPr>
        <p:spPr>
          <a:xfrm>
            <a:off x="4321892" y="5056552"/>
            <a:ext cx="3465863"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a:t>Brief caption or descriptive statement relating to picture</a:t>
            </a:r>
            <a:endParaRPr lang="en-US"/>
          </a:p>
        </p:txBody>
      </p:sp>
      <p:sp>
        <p:nvSpPr>
          <p:cNvPr id="15" name="Text Placeholder 9">
            <a:extLst>
              <a:ext uri="{FF2B5EF4-FFF2-40B4-BE49-F238E27FC236}">
                <a16:creationId xmlns:a16="http://schemas.microsoft.com/office/drawing/2014/main" id="{7BDA6846-9778-CB4D-9D85-1FD107D64C1B}"/>
              </a:ext>
            </a:extLst>
          </p:cNvPr>
          <p:cNvSpPr>
            <a:spLocks noGrp="1"/>
          </p:cNvSpPr>
          <p:nvPr>
            <p:ph type="body" sz="quarter" idx="20" hasCustomPrompt="1"/>
          </p:nvPr>
        </p:nvSpPr>
        <p:spPr>
          <a:xfrm>
            <a:off x="8377238" y="5056552"/>
            <a:ext cx="3471862" cy="827087"/>
          </a:xfrm>
          <a:prstGeom prst="rect">
            <a:avLst/>
          </a:prstGeom>
        </p:spPr>
        <p:txBody>
          <a:bodyPr>
            <a:normAutofit/>
          </a:bodyPr>
          <a:lstStyle>
            <a:lvl1pPr marL="0" indent="0">
              <a:buNone/>
              <a:defRPr sz="1600">
                <a:solidFill>
                  <a:srgbClr val="000000"/>
                </a:solidFill>
                <a:latin typeface="+mn-lt"/>
                <a:ea typeface="Inter" panose="020B0502030000000004" pitchFamily="34" charset="0"/>
              </a:defRPr>
            </a:lvl1pPr>
          </a:lstStyle>
          <a:p>
            <a:pPr lvl="0"/>
            <a:r>
              <a:rPr lang="en-US" sz="1800"/>
              <a:t>Brief caption or descriptive statement relating to picture</a:t>
            </a:r>
            <a:endParaRPr lang="en-US"/>
          </a:p>
        </p:txBody>
      </p:sp>
      <p:sp>
        <p:nvSpPr>
          <p:cNvPr id="11" name="Title 1">
            <a:extLst>
              <a:ext uri="{FF2B5EF4-FFF2-40B4-BE49-F238E27FC236}">
                <a16:creationId xmlns:a16="http://schemas.microsoft.com/office/drawing/2014/main" id="{3D54B301-8192-D743-AD47-28BE4110A56D}"/>
              </a:ext>
            </a:extLst>
          </p:cNvPr>
          <p:cNvSpPr>
            <a:spLocks noGrp="1"/>
          </p:cNvSpPr>
          <p:nvPr>
            <p:ph type="title" hasCustomPrompt="1"/>
          </p:nvPr>
        </p:nvSpPr>
        <p:spPr>
          <a:xfrm>
            <a:off x="289146" y="176071"/>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9242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ctures with Catio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CEF4AC-497F-6740-AF4C-F4E7F5B8A781}"/>
              </a:ext>
            </a:extLst>
          </p:cNvPr>
          <p:cNvSpPr>
            <a:spLocks noGrp="1"/>
          </p:cNvSpPr>
          <p:nvPr>
            <p:ph type="pic" sz="quarter" idx="13"/>
          </p:nvPr>
        </p:nvSpPr>
        <p:spPr>
          <a:xfrm>
            <a:off x="297930"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8" name="Text Placeholder 7">
            <a:extLst>
              <a:ext uri="{FF2B5EF4-FFF2-40B4-BE49-F238E27FC236}">
                <a16:creationId xmlns:a16="http://schemas.microsoft.com/office/drawing/2014/main" id="{9B486807-DA1D-D048-90AB-E2822BD41C59}"/>
              </a:ext>
            </a:extLst>
          </p:cNvPr>
          <p:cNvSpPr>
            <a:spLocks noGrp="1"/>
          </p:cNvSpPr>
          <p:nvPr>
            <p:ph type="body" sz="quarter" idx="14" hasCustomPrompt="1"/>
          </p:nvPr>
        </p:nvSpPr>
        <p:spPr>
          <a:xfrm>
            <a:off x="297930" y="4449079"/>
            <a:ext cx="2531227"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19" name="Picture Placeholder 6">
            <a:extLst>
              <a:ext uri="{FF2B5EF4-FFF2-40B4-BE49-F238E27FC236}">
                <a16:creationId xmlns:a16="http://schemas.microsoft.com/office/drawing/2014/main" id="{6D5BD184-0386-3544-B7D9-244C594525D4}"/>
              </a:ext>
            </a:extLst>
          </p:cNvPr>
          <p:cNvSpPr>
            <a:spLocks noGrp="1"/>
          </p:cNvSpPr>
          <p:nvPr>
            <p:ph type="pic" sz="quarter" idx="15"/>
          </p:nvPr>
        </p:nvSpPr>
        <p:spPr>
          <a:xfrm>
            <a:off x="3281298"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0" name="Text Placeholder 7">
            <a:extLst>
              <a:ext uri="{FF2B5EF4-FFF2-40B4-BE49-F238E27FC236}">
                <a16:creationId xmlns:a16="http://schemas.microsoft.com/office/drawing/2014/main" id="{84B1B318-FBD7-8E43-86FD-EEC72A8A9C9F}"/>
              </a:ext>
            </a:extLst>
          </p:cNvPr>
          <p:cNvSpPr>
            <a:spLocks noGrp="1"/>
          </p:cNvSpPr>
          <p:nvPr>
            <p:ph type="body" sz="quarter" idx="16" hasCustomPrompt="1"/>
          </p:nvPr>
        </p:nvSpPr>
        <p:spPr>
          <a:xfrm>
            <a:off x="3276376"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21" name="Picture Placeholder 6">
            <a:extLst>
              <a:ext uri="{FF2B5EF4-FFF2-40B4-BE49-F238E27FC236}">
                <a16:creationId xmlns:a16="http://schemas.microsoft.com/office/drawing/2014/main" id="{C1820232-91B0-CF47-8C24-E93695570F40}"/>
              </a:ext>
            </a:extLst>
          </p:cNvPr>
          <p:cNvSpPr>
            <a:spLocks noGrp="1"/>
          </p:cNvSpPr>
          <p:nvPr>
            <p:ph type="pic" sz="quarter" idx="17"/>
          </p:nvPr>
        </p:nvSpPr>
        <p:spPr>
          <a:xfrm>
            <a:off x="6279656"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41CF3CBF-8AC0-7A4A-BEBA-56048F45F734}"/>
              </a:ext>
            </a:extLst>
          </p:cNvPr>
          <p:cNvSpPr>
            <a:spLocks noGrp="1"/>
          </p:cNvSpPr>
          <p:nvPr>
            <p:ph type="body" sz="quarter" idx="18" hasCustomPrompt="1"/>
          </p:nvPr>
        </p:nvSpPr>
        <p:spPr>
          <a:xfrm>
            <a:off x="6267799" y="4449079"/>
            <a:ext cx="2541070"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23" name="Picture Placeholder 6">
            <a:extLst>
              <a:ext uri="{FF2B5EF4-FFF2-40B4-BE49-F238E27FC236}">
                <a16:creationId xmlns:a16="http://schemas.microsoft.com/office/drawing/2014/main" id="{B197E689-0629-A141-8425-3F37EF5125F6}"/>
              </a:ext>
            </a:extLst>
          </p:cNvPr>
          <p:cNvSpPr>
            <a:spLocks noGrp="1"/>
          </p:cNvSpPr>
          <p:nvPr>
            <p:ph type="pic" sz="quarter" idx="19"/>
          </p:nvPr>
        </p:nvSpPr>
        <p:spPr>
          <a:xfrm>
            <a:off x="9293005" y="1700784"/>
            <a:ext cx="2531227" cy="2627696"/>
          </a:xfrm>
          <a:prstGeom prst="rect">
            <a:avLst/>
          </a:prstGeom>
        </p:spPr>
        <p:txBody>
          <a:bodyPr/>
          <a:lstStyle>
            <a:lvl1pPr marL="0" indent="0">
              <a:buNone/>
              <a:defRPr>
                <a:solidFill>
                  <a:srgbClr val="000000"/>
                </a:solidFill>
                <a:latin typeface="Inter" panose="020B0502030000000004" pitchFamily="34" charset="0"/>
                <a:ea typeface="Inter" panose="020B0502030000000004" pitchFamily="34" charset="0"/>
              </a:defRPr>
            </a:lvl1pPr>
          </a:lstStyle>
          <a:p>
            <a:r>
              <a:rPr lang="en-US"/>
              <a:t>Click icon to add picture</a:t>
            </a:r>
          </a:p>
        </p:txBody>
      </p:sp>
      <p:sp>
        <p:nvSpPr>
          <p:cNvPr id="24" name="Text Placeholder 7">
            <a:extLst>
              <a:ext uri="{FF2B5EF4-FFF2-40B4-BE49-F238E27FC236}">
                <a16:creationId xmlns:a16="http://schemas.microsoft.com/office/drawing/2014/main" id="{61D7ACE9-7568-EB49-A728-201210F65C2F}"/>
              </a:ext>
            </a:extLst>
          </p:cNvPr>
          <p:cNvSpPr>
            <a:spLocks noGrp="1"/>
          </p:cNvSpPr>
          <p:nvPr>
            <p:ph type="body" sz="quarter" idx="20" hasCustomPrompt="1"/>
          </p:nvPr>
        </p:nvSpPr>
        <p:spPr>
          <a:xfrm>
            <a:off x="9292170" y="4449079"/>
            <a:ext cx="2532062" cy="85725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mn-lt"/>
                <a:ea typeface="Inter" panose="020B05020300000000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t>Brief caption or descriptive statement relating to picture</a:t>
            </a:r>
            <a:endParaRPr lang="en-US"/>
          </a:p>
        </p:txBody>
      </p:sp>
      <p:sp>
        <p:nvSpPr>
          <p:cNvPr id="12" name="Title 1">
            <a:extLst>
              <a:ext uri="{FF2B5EF4-FFF2-40B4-BE49-F238E27FC236}">
                <a16:creationId xmlns:a16="http://schemas.microsoft.com/office/drawing/2014/main" id="{1A37145D-8AC2-094A-B66C-B657393F311D}"/>
              </a:ext>
            </a:extLst>
          </p:cNvPr>
          <p:cNvSpPr>
            <a:spLocks noGrp="1"/>
          </p:cNvSpPr>
          <p:nvPr>
            <p:ph type="title" hasCustomPrompt="1"/>
          </p:nvPr>
        </p:nvSpPr>
        <p:spPr>
          <a:xfrm>
            <a:off x="293655"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7791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194DB6-C16F-E54E-89D7-D04154BF2A7E}"/>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8" name="Rectangle 7">
            <a:extLst>
              <a:ext uri="{FF2B5EF4-FFF2-40B4-BE49-F238E27FC236}">
                <a16:creationId xmlns:a16="http://schemas.microsoft.com/office/drawing/2014/main" id="{139DE9E5-7034-624D-B781-2EF7E3C76FBC}"/>
              </a:ext>
            </a:extLst>
          </p:cNvPr>
          <p:cNvSpPr/>
          <p:nvPr userDrawn="1"/>
        </p:nvSpPr>
        <p:spPr>
          <a:xfrm>
            <a:off x="8086129" y="4187897"/>
            <a:ext cx="1010715" cy="1314036"/>
          </a:xfrm>
          <a:prstGeom prst="rect">
            <a:avLst/>
          </a:prstGeom>
          <a:gradFill flip="none" rotWithShape="1">
            <a:gsLst>
              <a:gs pos="0">
                <a:schemeClr val="accent3"/>
              </a:gs>
              <a:gs pos="100000">
                <a:schemeClr val="accent3">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9" name="Picture 8">
            <a:extLst>
              <a:ext uri="{FF2B5EF4-FFF2-40B4-BE49-F238E27FC236}">
                <a16:creationId xmlns:a16="http://schemas.microsoft.com/office/drawing/2014/main" id="{95E0B778-5A64-DF49-91F8-669FD0C1CECD}"/>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5" name="Rectangle 4">
            <a:extLst>
              <a:ext uri="{FF2B5EF4-FFF2-40B4-BE49-F238E27FC236}">
                <a16:creationId xmlns:a16="http://schemas.microsoft.com/office/drawing/2014/main" id="{29FC06A0-4DA5-004D-ADF1-1D7F57A99FD8}"/>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0" name="Title 1">
            <a:extLst>
              <a:ext uri="{FF2B5EF4-FFF2-40B4-BE49-F238E27FC236}">
                <a16:creationId xmlns:a16="http://schemas.microsoft.com/office/drawing/2014/main" id="{16ECD839-14B9-774D-AD18-47C88EAAFF13}"/>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1</a:t>
            </a:r>
          </a:p>
        </p:txBody>
      </p:sp>
      <p:sp>
        <p:nvSpPr>
          <p:cNvPr id="11" name="Subtitle 2">
            <a:extLst>
              <a:ext uri="{FF2B5EF4-FFF2-40B4-BE49-F238E27FC236}">
                <a16:creationId xmlns:a16="http://schemas.microsoft.com/office/drawing/2014/main" id="{9B1DF1A2-258D-D248-AA99-09A833187153}"/>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6" name="Picture 5">
            <a:extLst>
              <a:ext uri="{FF2B5EF4-FFF2-40B4-BE49-F238E27FC236}">
                <a16:creationId xmlns:a16="http://schemas.microsoft.com/office/drawing/2014/main" id="{E942CF38-DE3E-8D40-9D28-5D3F213881BA}"/>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D94FAB52-7E30-D941-86B2-BA9744945AFA}"/>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49B220C3-942D-E947-B96C-A4D3CED9547C}"/>
              </a:ext>
            </a:extLst>
          </p:cNvPr>
          <p:cNvSpPr/>
          <p:nvPr userDrawn="1"/>
        </p:nvSpPr>
        <p:spPr>
          <a:xfrm>
            <a:off x="10075194" y="6615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0285C048-772A-0D4F-B877-19BFE1B3E1EC}"/>
              </a:ext>
            </a:extLst>
          </p:cNvPr>
          <p:cNvSpPr/>
          <p:nvPr userDrawn="1"/>
        </p:nvSpPr>
        <p:spPr>
          <a:xfrm>
            <a:off x="11181285"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06784478-F424-2142-805B-4CF14228C9E4}"/>
              </a:ext>
            </a:extLst>
          </p:cNvPr>
          <p:cNvSpPr/>
          <p:nvPr userDrawn="1"/>
        </p:nvSpPr>
        <p:spPr>
          <a:xfrm>
            <a:off x="10247404" y="1245055"/>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15549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58618-904A-5947-B84B-84EBE4EE0442}"/>
              </a:ext>
            </a:extLst>
          </p:cNvPr>
          <p:cNvPicPr>
            <a:picLocks noChangeAspect="1"/>
          </p:cNvPicPr>
          <p:nvPr userDrawn="1"/>
        </p:nvPicPr>
        <p:blipFill>
          <a:blip r:embed="rId2"/>
          <a:stretch>
            <a:fillRect/>
          </a:stretch>
        </p:blipFill>
        <p:spPr>
          <a:xfrm flipH="1" flipV="1">
            <a:off x="11216640" y="0"/>
            <a:ext cx="975360" cy="225084"/>
          </a:xfrm>
          <a:prstGeom prst="rect">
            <a:avLst/>
          </a:prstGeom>
        </p:spPr>
      </p:pic>
      <p:pic>
        <p:nvPicPr>
          <p:cNvPr id="7" name="Picture 6">
            <a:extLst>
              <a:ext uri="{FF2B5EF4-FFF2-40B4-BE49-F238E27FC236}">
                <a16:creationId xmlns:a16="http://schemas.microsoft.com/office/drawing/2014/main" id="{6EA200D6-D23B-B741-BC58-4374DA39A737}"/>
              </a:ext>
            </a:extLst>
          </p:cNvPr>
          <p:cNvPicPr>
            <a:picLocks noChangeAspect="1"/>
          </p:cNvPicPr>
          <p:nvPr userDrawn="1"/>
        </p:nvPicPr>
        <p:blipFill>
          <a:blip r:embed="rId3"/>
          <a:stretch>
            <a:fillRect/>
          </a:stretch>
        </p:blipFill>
        <p:spPr>
          <a:xfrm>
            <a:off x="4283297" y="3128211"/>
            <a:ext cx="3625406" cy="414848"/>
          </a:xfrm>
          <a:prstGeom prst="rect">
            <a:avLst/>
          </a:prstGeom>
        </p:spPr>
      </p:pic>
    </p:spTree>
    <p:extLst>
      <p:ext uri="{BB962C8B-B14F-4D97-AF65-F5344CB8AC3E}">
        <p14:creationId xmlns:p14="http://schemas.microsoft.com/office/powerpoint/2010/main" val="6238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p15:clr>
            <a:srgbClr val="FBAE40"/>
          </p15:clr>
        </p15:guide>
        <p15:guide id="2" pos="4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69B6F9-E215-3344-BA2B-BE27EDE1E6E8}"/>
              </a:ext>
            </a:extLst>
          </p:cNvPr>
          <p:cNvSpPr>
            <a:spLocks noGrp="1"/>
          </p:cNvSpPr>
          <p:nvPr>
            <p:ph type="title" hasCustomPrompt="1"/>
          </p:nvPr>
        </p:nvSpPr>
        <p:spPr>
          <a:xfrm>
            <a:off x="269986" y="176071"/>
            <a:ext cx="10837164" cy="726454"/>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61274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8B0A8B-BFDF-3941-9B8A-3D007A973A33}"/>
              </a:ext>
            </a:extLst>
          </p:cNvPr>
          <p:cNvSpPr>
            <a:spLocks noGrp="1"/>
          </p:cNvSpPr>
          <p:nvPr>
            <p:ph type="title" hasCustomPrompt="1"/>
          </p:nvPr>
        </p:nvSpPr>
        <p:spPr>
          <a:xfrm>
            <a:off x="633086" y="0"/>
            <a:ext cx="10835014" cy="1325563"/>
          </a:xfrm>
          <a:prstGeom prst="rect">
            <a:avLst/>
          </a:prstGeom>
        </p:spPr>
        <p:txBody>
          <a:bodyPr anchor="ctr" anchorCtr="0">
            <a:noAutofit/>
          </a:bodyPr>
          <a:lstStyle>
            <a:lvl1pPr>
              <a:defRPr sz="3400" b="1" spc="-150">
                <a:solidFill>
                  <a:schemeClr val="bg1"/>
                </a:solidFill>
              </a:defRPr>
            </a:lvl1pPr>
          </a:lstStyle>
          <a:p>
            <a:r>
              <a:rPr lang="en-US"/>
              <a:t>Slide Title</a:t>
            </a:r>
          </a:p>
        </p:txBody>
      </p:sp>
    </p:spTree>
    <p:extLst>
      <p:ext uri="{BB962C8B-B14F-4D97-AF65-F5344CB8AC3E}">
        <p14:creationId xmlns:p14="http://schemas.microsoft.com/office/powerpoint/2010/main" val="18615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1CA2F01-5CA3-4CB0-BB29-85A1AEC852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782" y="3127948"/>
            <a:ext cx="770813" cy="3740710"/>
          </a:xfrm>
          <a:prstGeom prst="rect">
            <a:avLst/>
          </a:prstGeom>
        </p:spPr>
      </p:pic>
      <p:sp>
        <p:nvSpPr>
          <p:cNvPr id="37" name="Rectangle 36">
            <a:extLst>
              <a:ext uri="{FF2B5EF4-FFF2-40B4-BE49-F238E27FC236}">
                <a16:creationId xmlns:a16="http://schemas.microsoft.com/office/drawing/2014/main" id="{4500C66A-D5D3-4377-94B8-F457C618B2BE}"/>
              </a:ext>
            </a:extLst>
          </p:cNvPr>
          <p:cNvSpPr/>
          <p:nvPr userDrawn="1"/>
        </p:nvSpPr>
        <p:spPr>
          <a:xfrm>
            <a:off x="0" y="2878052"/>
            <a:ext cx="980110"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9" name="Picture 38">
            <a:extLst>
              <a:ext uri="{FF2B5EF4-FFF2-40B4-BE49-F238E27FC236}">
                <a16:creationId xmlns:a16="http://schemas.microsoft.com/office/drawing/2014/main" id="{C79D37DE-4DFC-490E-8AC9-4C15D9ADCC4A}"/>
              </a:ext>
            </a:extLst>
          </p:cNvPr>
          <p:cNvPicPr>
            <a:picLocks noChangeAspect="1"/>
          </p:cNvPicPr>
          <p:nvPr userDrawn="1"/>
        </p:nvPicPr>
        <p:blipFill rotWithShape="1">
          <a:blip r:embed="rId3"/>
          <a:srcRect b="68122"/>
          <a:stretch/>
        </p:blipFill>
        <p:spPr>
          <a:xfrm>
            <a:off x="318091" y="254574"/>
            <a:ext cx="2529590" cy="683300"/>
          </a:xfrm>
          <a:prstGeom prst="rect">
            <a:avLst/>
          </a:prstGeom>
        </p:spPr>
      </p:pic>
      <p:pic>
        <p:nvPicPr>
          <p:cNvPr id="40" name="Picture 39">
            <a:extLst>
              <a:ext uri="{FF2B5EF4-FFF2-40B4-BE49-F238E27FC236}">
                <a16:creationId xmlns:a16="http://schemas.microsoft.com/office/drawing/2014/main" id="{5D3B8311-512E-4C9B-8993-942848EAC26D}"/>
              </a:ext>
            </a:extLst>
          </p:cNvPr>
          <p:cNvPicPr>
            <a:picLocks noChangeAspect="1"/>
          </p:cNvPicPr>
          <p:nvPr userDrawn="1"/>
        </p:nvPicPr>
        <p:blipFill>
          <a:blip r:embed="rId4"/>
          <a:stretch>
            <a:fillRect/>
          </a:stretch>
        </p:blipFill>
        <p:spPr>
          <a:xfrm flipH="1" flipV="1">
            <a:off x="11216640" y="-8626"/>
            <a:ext cx="975360" cy="225084"/>
          </a:xfrm>
          <a:prstGeom prst="rect">
            <a:avLst/>
          </a:prstGeom>
        </p:spPr>
      </p:pic>
      <p:sp>
        <p:nvSpPr>
          <p:cNvPr id="41" name="Rectangle 40">
            <a:extLst>
              <a:ext uri="{FF2B5EF4-FFF2-40B4-BE49-F238E27FC236}">
                <a16:creationId xmlns:a16="http://schemas.microsoft.com/office/drawing/2014/main" id="{A8B47E16-8D50-43EB-AC3B-728C07D8F280}"/>
              </a:ext>
            </a:extLst>
          </p:cNvPr>
          <p:cNvSpPr/>
          <p:nvPr userDrawn="1"/>
        </p:nvSpPr>
        <p:spPr>
          <a:xfrm>
            <a:off x="11498796" y="2429418"/>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D0866CA5-13EF-4C6E-9508-EE3355AAEE85}"/>
              </a:ext>
            </a:extLst>
          </p:cNvPr>
          <p:cNvSpPr/>
          <p:nvPr userDrawn="1"/>
        </p:nvSpPr>
        <p:spPr>
          <a:xfrm>
            <a:off x="11078074" y="1955366"/>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D8F26559-F00A-4DAC-8C21-62B98F01D040}"/>
              </a:ext>
            </a:extLst>
          </p:cNvPr>
          <p:cNvSpPr/>
          <p:nvPr userDrawn="1"/>
        </p:nvSpPr>
        <p:spPr>
          <a:xfrm>
            <a:off x="3479996" y="5746311"/>
            <a:ext cx="1010715" cy="1122347"/>
          </a:xfrm>
          <a:prstGeom prst="rect">
            <a:avLst/>
          </a:prstGeom>
          <a:gradFill>
            <a:gsLst>
              <a:gs pos="0">
                <a:srgbClr val="2CCCD3"/>
              </a:gs>
              <a:gs pos="98000">
                <a:srgbClr val="2CCCD3">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30A286A9-CEBF-4E5C-A029-D01FA4EF78BC}"/>
              </a:ext>
            </a:extLst>
          </p:cNvPr>
          <p:cNvPicPr>
            <a:picLocks noChangeAspect="1"/>
          </p:cNvPicPr>
          <p:nvPr userDrawn="1"/>
        </p:nvPicPr>
        <p:blipFill>
          <a:blip r:embed="rId4"/>
          <a:stretch>
            <a:fillRect/>
          </a:stretch>
        </p:blipFill>
        <p:spPr>
          <a:xfrm>
            <a:off x="3479996" y="5530321"/>
            <a:ext cx="1010715" cy="233243"/>
          </a:xfrm>
          <a:prstGeom prst="rect">
            <a:avLst/>
          </a:prstGeom>
        </p:spPr>
      </p:pic>
      <p:sp>
        <p:nvSpPr>
          <p:cNvPr id="45" name="Rectangle 44">
            <a:extLst>
              <a:ext uri="{FF2B5EF4-FFF2-40B4-BE49-F238E27FC236}">
                <a16:creationId xmlns:a16="http://schemas.microsoft.com/office/drawing/2014/main" id="{DD520733-259C-46DA-94E5-8CA8CAE17F52}"/>
              </a:ext>
            </a:extLst>
          </p:cNvPr>
          <p:cNvSpPr/>
          <p:nvPr userDrawn="1"/>
        </p:nvSpPr>
        <p:spPr>
          <a:xfrm>
            <a:off x="7420474" y="5371427"/>
            <a:ext cx="518957" cy="1497690"/>
          </a:xfrm>
          <a:prstGeom prst="rect">
            <a:avLst/>
          </a:prstGeom>
          <a:gradFill>
            <a:gsLst>
              <a:gs pos="0">
                <a:srgbClr val="FFFFFF"/>
              </a:gs>
              <a:gs pos="97000">
                <a:srgbClr val="FFFFFF">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120ED18D-48C0-4FE7-9112-A677CA9A1C2C}"/>
              </a:ext>
            </a:extLst>
          </p:cNvPr>
          <p:cNvSpPr/>
          <p:nvPr userDrawn="1"/>
        </p:nvSpPr>
        <p:spPr>
          <a:xfrm>
            <a:off x="7385270" y="0"/>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6C258DFD-3FD3-4D7C-9FEB-12E6AC5D8E33}"/>
              </a:ext>
            </a:extLst>
          </p:cNvPr>
          <p:cNvSpPr/>
          <p:nvPr userDrawn="1"/>
        </p:nvSpPr>
        <p:spPr>
          <a:xfrm>
            <a:off x="9272436" y="563051"/>
            <a:ext cx="1010715" cy="1122347"/>
          </a:xfrm>
          <a:prstGeom prst="rect">
            <a:avLst/>
          </a:prstGeom>
          <a:gradFill>
            <a:gsLst>
              <a:gs pos="0">
                <a:srgbClr val="9063CD"/>
              </a:gs>
              <a:gs pos="97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48" name="Picture 47">
            <a:extLst>
              <a:ext uri="{FF2B5EF4-FFF2-40B4-BE49-F238E27FC236}">
                <a16:creationId xmlns:a16="http://schemas.microsoft.com/office/drawing/2014/main" id="{3C69CBDA-5696-4832-9EAF-86CD8B589EDA}"/>
              </a:ext>
            </a:extLst>
          </p:cNvPr>
          <p:cNvPicPr>
            <a:picLocks noChangeAspect="1"/>
          </p:cNvPicPr>
          <p:nvPr userDrawn="1"/>
        </p:nvPicPr>
        <p:blipFill>
          <a:blip r:embed="rId4"/>
          <a:stretch>
            <a:fillRect/>
          </a:stretch>
        </p:blipFill>
        <p:spPr>
          <a:xfrm>
            <a:off x="9272436" y="347061"/>
            <a:ext cx="1010715" cy="233243"/>
          </a:xfrm>
          <a:prstGeom prst="rect">
            <a:avLst/>
          </a:prstGeom>
        </p:spPr>
      </p:pic>
      <p:pic>
        <p:nvPicPr>
          <p:cNvPr id="49" name="Picture 48">
            <a:extLst>
              <a:ext uri="{FF2B5EF4-FFF2-40B4-BE49-F238E27FC236}">
                <a16:creationId xmlns:a16="http://schemas.microsoft.com/office/drawing/2014/main" id="{02AF3999-2601-4500-B3CC-819F593F903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09450" y="4109158"/>
            <a:ext cx="568624" cy="2759500"/>
          </a:xfrm>
          <a:prstGeom prst="rect">
            <a:avLst/>
          </a:prstGeom>
        </p:spPr>
      </p:pic>
      <p:pic>
        <p:nvPicPr>
          <p:cNvPr id="11" name="Picture 10">
            <a:extLst>
              <a:ext uri="{FF2B5EF4-FFF2-40B4-BE49-F238E27FC236}">
                <a16:creationId xmlns:a16="http://schemas.microsoft.com/office/drawing/2014/main" id="{0280A61F-8A3D-4B1A-AAF0-ECF0BCDF8F9D}"/>
              </a:ext>
            </a:extLst>
          </p:cNvPr>
          <p:cNvPicPr>
            <a:picLocks noChangeAspect="1"/>
          </p:cNvPicPr>
          <p:nvPr userDrawn="1"/>
        </p:nvPicPr>
        <p:blipFill>
          <a:blip r:embed="rId6"/>
          <a:stretch>
            <a:fillRect/>
          </a:stretch>
        </p:blipFill>
        <p:spPr>
          <a:xfrm>
            <a:off x="2078974" y="1608116"/>
            <a:ext cx="2557346" cy="292632"/>
          </a:xfrm>
          <a:prstGeom prst="rect">
            <a:avLst/>
          </a:prstGeom>
        </p:spPr>
      </p:pic>
      <p:sp>
        <p:nvSpPr>
          <p:cNvPr id="2" name="Title 1">
            <a:extLst>
              <a:ext uri="{FF2B5EF4-FFF2-40B4-BE49-F238E27FC236}">
                <a16:creationId xmlns:a16="http://schemas.microsoft.com/office/drawing/2014/main" id="{51E3132E-BE6F-443F-BCC8-10670A25D383}"/>
              </a:ext>
            </a:extLst>
          </p:cNvPr>
          <p:cNvSpPr>
            <a:spLocks noGrp="1"/>
          </p:cNvSpPr>
          <p:nvPr>
            <p:ph type="ctrTitle" hasCustomPrompt="1"/>
          </p:nvPr>
        </p:nvSpPr>
        <p:spPr>
          <a:xfrm>
            <a:off x="1951892" y="2154115"/>
            <a:ext cx="8343900" cy="1538654"/>
          </a:xfrm>
        </p:spPr>
        <p:txBody>
          <a:bodyPr vert="horz" lIns="91440" tIns="45720" rIns="91440" bIns="45720" rtlCol="0" anchor="b">
            <a:normAutofit/>
          </a:bodyPr>
          <a:lstStyle>
            <a:lvl1pPr>
              <a:defRPr lang="en-US" sz="5000" cap="none" baseline="0" dirty="0">
                <a:latin typeface="Arial" panose="020B0604020202020204" pitchFamily="34" charset="0"/>
                <a:cs typeface="Arial" panose="020B0604020202020204" pitchFamily="34" charset="0"/>
              </a:defRPr>
            </a:lvl1pPr>
          </a:lstStyle>
          <a:p>
            <a:pPr lvl="0"/>
            <a:r>
              <a:rPr lang="en-US"/>
              <a:t>CLICK TO EDIT MASTER TITLE STYLE</a:t>
            </a:r>
          </a:p>
        </p:txBody>
      </p:sp>
      <p:sp>
        <p:nvSpPr>
          <p:cNvPr id="3" name="Subtitle 2">
            <a:extLst>
              <a:ext uri="{FF2B5EF4-FFF2-40B4-BE49-F238E27FC236}">
                <a16:creationId xmlns:a16="http://schemas.microsoft.com/office/drawing/2014/main" id="{4E805C02-C86D-4C0B-952A-29894ADDF978}"/>
              </a:ext>
            </a:extLst>
          </p:cNvPr>
          <p:cNvSpPr>
            <a:spLocks noGrp="1"/>
          </p:cNvSpPr>
          <p:nvPr>
            <p:ph type="subTitle" idx="1"/>
          </p:nvPr>
        </p:nvSpPr>
        <p:spPr>
          <a:xfrm>
            <a:off x="1951892" y="3807447"/>
            <a:ext cx="7596554" cy="398503"/>
          </a:xfrm>
        </p:spPr>
        <p:txBody>
          <a:bodyPr lIns="91440" tIns="45720" rIns="91440" bIns="45720"/>
          <a:lstStyle>
            <a:lvl1pPr marL="0" indent="0" algn="l">
              <a:spcBef>
                <a:spcPts val="1000"/>
              </a:spcBef>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0F1A0-AC0F-4481-AA71-D131C7165F15}"/>
              </a:ext>
            </a:extLst>
          </p:cNvPr>
          <p:cNvSpPr>
            <a:spLocks noGrp="1"/>
          </p:cNvSpPr>
          <p:nvPr>
            <p:ph type="dt" sz="half" idx="10"/>
          </p:nvPr>
        </p:nvSpPr>
        <p:spPr>
          <a:xfrm>
            <a:off x="1952625" y="5141260"/>
            <a:ext cx="1933575" cy="365125"/>
          </a:xfrm>
        </p:spPr>
        <p:txBody>
          <a:bodyPr/>
          <a:lstStyle>
            <a:lvl1pPr>
              <a:defRPr sz="1400"/>
            </a:lvl1pPr>
          </a:lstStyle>
          <a:p>
            <a:fld id="{8A2D0064-AAF6-4091-BA60-DBB884E73FD7}" type="datetimeFigureOut">
              <a:rPr lang="en-US" smtClean="0"/>
              <a:pPr/>
              <a:t>5/18/2023</a:t>
            </a:fld>
            <a:endParaRPr lang="en-US"/>
          </a:p>
        </p:txBody>
      </p:sp>
      <p:pic>
        <p:nvPicPr>
          <p:cNvPr id="38" name="Picture 37">
            <a:extLst>
              <a:ext uri="{FF2B5EF4-FFF2-40B4-BE49-F238E27FC236}">
                <a16:creationId xmlns:a16="http://schemas.microsoft.com/office/drawing/2014/main" id="{E33610ED-403A-462B-B6A3-86FE86F081F7}"/>
              </a:ext>
            </a:extLst>
          </p:cNvPr>
          <p:cNvPicPr>
            <a:picLocks noChangeAspect="1"/>
          </p:cNvPicPr>
          <p:nvPr userDrawn="1"/>
        </p:nvPicPr>
        <p:blipFill rotWithShape="1">
          <a:blip r:embed="rId4"/>
          <a:srcRect l="3028"/>
          <a:stretch/>
        </p:blipFill>
        <p:spPr>
          <a:xfrm>
            <a:off x="0" y="2647190"/>
            <a:ext cx="980110" cy="233243"/>
          </a:xfrm>
          <a:prstGeom prst="rect">
            <a:avLst/>
          </a:prstGeom>
        </p:spPr>
      </p:pic>
      <p:sp>
        <p:nvSpPr>
          <p:cNvPr id="60" name="Content Placeholder 59">
            <a:extLst>
              <a:ext uri="{FF2B5EF4-FFF2-40B4-BE49-F238E27FC236}">
                <a16:creationId xmlns:a16="http://schemas.microsoft.com/office/drawing/2014/main" id="{5B6F4BBE-DDC0-4D39-8CFF-F1D27918C035}"/>
              </a:ext>
            </a:extLst>
          </p:cNvPr>
          <p:cNvSpPr>
            <a:spLocks noGrp="1"/>
          </p:cNvSpPr>
          <p:nvPr>
            <p:ph sz="quarter" idx="11"/>
          </p:nvPr>
        </p:nvSpPr>
        <p:spPr>
          <a:xfrm>
            <a:off x="1952625" y="4341814"/>
            <a:ext cx="7596188" cy="248736"/>
          </a:xfrm>
        </p:spPr>
        <p:txBody>
          <a:bodyPr lIns="91440"/>
          <a:lstStyle>
            <a:lvl1pPr marL="0" indent="0">
              <a:spcBef>
                <a:spcPts val="0"/>
              </a:spcBef>
              <a:buNone/>
              <a:defRPr sz="2000" b="1"/>
            </a:lvl1pPr>
            <a:lvl2pPr marL="400050" indent="0">
              <a:buNone/>
              <a:defRPr b="1"/>
            </a:lvl2pPr>
            <a:lvl3pPr marL="800100" indent="0">
              <a:buNone/>
              <a:defRPr b="1"/>
            </a:lvl3pPr>
            <a:lvl4pPr marL="1371600" indent="0">
              <a:buNone/>
              <a:defRPr b="1"/>
            </a:lvl4pPr>
            <a:lvl5pPr marL="1828800" indent="0">
              <a:buNone/>
              <a:defRPr b="1"/>
            </a:lvl5pPr>
          </a:lstStyle>
          <a:p>
            <a:pPr lvl="0"/>
            <a:r>
              <a:rPr lang="en-US"/>
              <a:t>Click to edit Master text style</a:t>
            </a:r>
          </a:p>
        </p:txBody>
      </p:sp>
      <p:sp>
        <p:nvSpPr>
          <p:cNvPr id="62" name="Content Placeholder 61">
            <a:extLst>
              <a:ext uri="{FF2B5EF4-FFF2-40B4-BE49-F238E27FC236}">
                <a16:creationId xmlns:a16="http://schemas.microsoft.com/office/drawing/2014/main" id="{00326CA1-B358-4EB7-95DF-87D58B075873}"/>
              </a:ext>
            </a:extLst>
          </p:cNvPr>
          <p:cNvSpPr>
            <a:spLocks noGrp="1"/>
          </p:cNvSpPr>
          <p:nvPr>
            <p:ph sz="quarter" idx="12"/>
          </p:nvPr>
        </p:nvSpPr>
        <p:spPr>
          <a:xfrm>
            <a:off x="1952625" y="4667250"/>
            <a:ext cx="7596188" cy="247650"/>
          </a:xfrm>
        </p:spPr>
        <p:txBody>
          <a:bodyPr lIns="91440"/>
          <a:lstStyle>
            <a:lvl1pPr marL="0" indent="0">
              <a:buNone/>
              <a:defRPr sz="2000"/>
            </a:lvl1pPr>
            <a:lvl2pPr marL="400050" indent="0">
              <a:buNone/>
              <a:defRPr/>
            </a:lvl2pPr>
            <a:lvl3pPr marL="8001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767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290705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21248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05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ub no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777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8115300" y="1518855"/>
            <a:ext cx="3742426" cy="4351338"/>
          </a:xfrm>
        </p:spPr>
        <p:txBody>
          <a:bodyPr/>
          <a:lstStyle>
            <a:lvl1pPr marL="0" indent="0">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2100"/>
            <a:ext cx="7620000" cy="46101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9222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147095"/>
            <a:ext cx="5676900"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5676900" cy="3581400"/>
          </a:xfrm>
          <a:solidFill>
            <a:schemeClr val="bg1"/>
          </a:solidFill>
        </p:spPr>
        <p:txBody>
          <a:bodyPr/>
          <a:lstStyle>
            <a:lvl1pPr marL="0" indent="0" algn="ctr">
              <a:buNone/>
              <a:defRPr/>
            </a:lvl1pPr>
          </a:lstStyle>
          <a:p>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6172200" y="5147095"/>
            <a:ext cx="5676900"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6172200" y="1565696"/>
            <a:ext cx="5676900" cy="3581400"/>
          </a:xfrm>
          <a:solidFill>
            <a:schemeClr val="bg1"/>
          </a:solidFill>
        </p:spPr>
        <p:txBody>
          <a:bodyPr/>
          <a:lstStyle>
            <a:lvl1pPr marL="0" indent="0" algn="ctr">
              <a:buNone/>
              <a:defRPr/>
            </a:lvl1pPr>
          </a:lstStyle>
          <a:p>
            <a:endParaRPr lang="en-US"/>
          </a:p>
        </p:txBody>
      </p:sp>
    </p:spTree>
    <p:extLst>
      <p:ext uri="{BB962C8B-B14F-4D97-AF65-F5344CB8AC3E}">
        <p14:creationId xmlns:p14="http://schemas.microsoft.com/office/powerpoint/2010/main" val="1649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E79752-B1F1-7346-A6DB-8BF8980F8859}"/>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10" name="Rectangle 9">
            <a:extLst>
              <a:ext uri="{FF2B5EF4-FFF2-40B4-BE49-F238E27FC236}">
                <a16:creationId xmlns:a16="http://schemas.microsoft.com/office/drawing/2014/main" id="{E23D178B-7CD3-384F-B8E0-9BAFA865C639}"/>
              </a:ext>
            </a:extLst>
          </p:cNvPr>
          <p:cNvSpPr/>
          <p:nvPr userDrawn="1"/>
        </p:nvSpPr>
        <p:spPr>
          <a:xfrm>
            <a:off x="8412818" y="1712029"/>
            <a:ext cx="470593" cy="1707131"/>
          </a:xfrm>
          <a:prstGeom prst="rect">
            <a:avLst/>
          </a:prstGeom>
          <a:gradFill flip="none" rotWithShape="1">
            <a:gsLst>
              <a:gs pos="0">
                <a:schemeClr val="accent2"/>
              </a:gs>
              <a:gs pos="100000">
                <a:schemeClr val="accent2">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1DA104C-489B-5645-A6BD-2AECCE933518}"/>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5" name="Rectangle 4">
            <a:extLst>
              <a:ext uri="{FF2B5EF4-FFF2-40B4-BE49-F238E27FC236}">
                <a16:creationId xmlns:a16="http://schemas.microsoft.com/office/drawing/2014/main" id="{149CDAD4-8CD1-C94B-A9CC-8046006859AC}"/>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6" name="Title 1">
            <a:extLst>
              <a:ext uri="{FF2B5EF4-FFF2-40B4-BE49-F238E27FC236}">
                <a16:creationId xmlns:a16="http://schemas.microsoft.com/office/drawing/2014/main" id="{C34D06F3-8B7C-7A42-8C03-EC8C642428D7}"/>
              </a:ext>
            </a:extLst>
          </p:cNvPr>
          <p:cNvSpPr>
            <a:spLocks noGrp="1"/>
          </p:cNvSpPr>
          <p:nvPr>
            <p:ph type="ctrTitle" hasCustomPrompt="1"/>
          </p:nvPr>
        </p:nvSpPr>
        <p:spPr>
          <a:xfrm>
            <a:off x="253981" y="1847124"/>
            <a:ext cx="8337506" cy="1534889"/>
          </a:xfrm>
          <a:prstGeom prst="rect">
            <a:avLst/>
          </a:prstGeom>
        </p:spPr>
        <p:txBody>
          <a:bodyPr anchor="b" anchorCtr="0">
            <a:noAutofit/>
          </a:bodyPr>
          <a:lstStyle>
            <a:lvl1pPr algn="l">
              <a:defRPr sz="4400" b="1" spc="0" baseline="0">
                <a:solidFill>
                  <a:srgbClr val="000000"/>
                </a:solidFill>
                <a:latin typeface="+mj-lt"/>
                <a:ea typeface="Inter" panose="020B0502030000000004" pitchFamily="34" charset="0"/>
              </a:defRPr>
            </a:lvl1pPr>
          </a:lstStyle>
          <a:p>
            <a:r>
              <a:rPr lang="en-US"/>
              <a:t>Section Header 2</a:t>
            </a:r>
          </a:p>
        </p:txBody>
      </p:sp>
      <p:sp>
        <p:nvSpPr>
          <p:cNvPr id="9" name="Subtitle 2">
            <a:extLst>
              <a:ext uri="{FF2B5EF4-FFF2-40B4-BE49-F238E27FC236}">
                <a16:creationId xmlns:a16="http://schemas.microsoft.com/office/drawing/2014/main" id="{435F4C80-9FF9-E143-B52B-51880FEE6A6E}"/>
              </a:ext>
            </a:extLst>
          </p:cNvPr>
          <p:cNvSpPr>
            <a:spLocks noGrp="1"/>
          </p:cNvSpPr>
          <p:nvPr>
            <p:ph type="subTitle" idx="1" hasCustomPrompt="1"/>
          </p:nvPr>
        </p:nvSpPr>
        <p:spPr>
          <a:xfrm>
            <a:off x="253981" y="3522047"/>
            <a:ext cx="7596188" cy="830122"/>
          </a:xfrm>
          <a:prstGeom prst="rect">
            <a:avLst/>
          </a:prstGeom>
        </p:spPr>
        <p:txBody>
          <a:bodyPr wrap="square">
            <a:noAutofit/>
          </a:bodyPr>
          <a:lstStyle>
            <a:lvl1pPr marL="0" indent="0" algn="l">
              <a:buNone/>
              <a:defRPr sz="2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7" name="Picture 6">
            <a:extLst>
              <a:ext uri="{FF2B5EF4-FFF2-40B4-BE49-F238E27FC236}">
                <a16:creationId xmlns:a16="http://schemas.microsoft.com/office/drawing/2014/main" id="{68AD7EBD-E632-5949-99DA-EFB68C157FAC}"/>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8C786DED-EF6A-7142-AF1D-FFA8171EAB26}"/>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935F58C8-3EB0-EB45-B464-FCA88D948883}"/>
              </a:ext>
            </a:extLst>
          </p:cNvPr>
          <p:cNvSpPr/>
          <p:nvPr userDrawn="1"/>
        </p:nvSpPr>
        <p:spPr>
          <a:xfrm>
            <a:off x="10008674" y="3887395"/>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AFA58B45-CD47-534B-838F-BE5D87737B80}"/>
              </a:ext>
            </a:extLst>
          </p:cNvPr>
          <p:cNvSpPr/>
          <p:nvPr userDrawn="1"/>
        </p:nvSpPr>
        <p:spPr>
          <a:xfrm>
            <a:off x="11181285" y="2103602"/>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FA3A8348-31F9-7E4E-9FCE-3EC03B020C2A}"/>
              </a:ext>
            </a:extLst>
          </p:cNvPr>
          <p:cNvSpPr/>
          <p:nvPr userDrawn="1"/>
        </p:nvSpPr>
        <p:spPr>
          <a:xfrm>
            <a:off x="9661926" y="225084"/>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40953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e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3721182" cy="3470114"/>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4235409" y="1565696"/>
            <a:ext cx="3721182" cy="3470114"/>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8127918"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8127918" y="1565696"/>
            <a:ext cx="3721182" cy="3470114"/>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4235409" y="5043219"/>
            <a:ext cx="3721182" cy="981171"/>
          </a:xfrm>
        </p:spPr>
        <p:txBody>
          <a:bodyPr lIns="91440" tIns="182880" rIns="45720"/>
          <a:lstStyle>
            <a:lvl1pPr marL="0" indent="0">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34094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ictures with Caption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07335F-CC75-4ACC-AC50-F51297559AC4}"/>
              </a:ext>
            </a:extLst>
          </p:cNvPr>
          <p:cNvSpPr>
            <a:spLocks noGrp="1"/>
          </p:cNvSpPr>
          <p:nvPr>
            <p:ph type="pic" sz="quarter" idx="11"/>
          </p:nvPr>
        </p:nvSpPr>
        <p:spPr>
          <a:xfrm>
            <a:off x="342900" y="1565696"/>
            <a:ext cx="2762250" cy="2575881"/>
          </a:xfrm>
          <a:solidFill>
            <a:schemeClr val="bg1"/>
          </a:solidFill>
        </p:spPr>
        <p:txBody>
          <a:bodyPr/>
          <a:lstStyle>
            <a:lvl1pPr marL="0" indent="0" algn="ctr">
              <a:buNone/>
              <a:defRPr/>
            </a:lvl1pPr>
          </a:lstStyle>
          <a:p>
            <a:endParaRPr lang="en-US"/>
          </a:p>
        </p:txBody>
      </p:sp>
      <p:sp>
        <p:nvSpPr>
          <p:cNvPr id="8" name="Picture Placeholder 5">
            <a:extLst>
              <a:ext uri="{FF2B5EF4-FFF2-40B4-BE49-F238E27FC236}">
                <a16:creationId xmlns:a16="http://schemas.microsoft.com/office/drawing/2014/main" id="{38D0066F-AAC1-4F7B-96E6-51738FD2AF26}"/>
              </a:ext>
            </a:extLst>
          </p:cNvPr>
          <p:cNvSpPr>
            <a:spLocks noGrp="1"/>
          </p:cNvSpPr>
          <p:nvPr>
            <p:ph type="pic" sz="quarter" idx="13"/>
          </p:nvPr>
        </p:nvSpPr>
        <p:spPr>
          <a:xfrm>
            <a:off x="3257550" y="1565696"/>
            <a:ext cx="2762250" cy="2575881"/>
          </a:xfrm>
          <a:solidFill>
            <a:schemeClr val="bg1"/>
          </a:solidFill>
        </p:spPr>
        <p:txBody>
          <a:bodyPr/>
          <a:lstStyle>
            <a:lvl1pPr marL="0" indent="0" algn="ctr">
              <a:buNone/>
              <a:defRPr/>
            </a:lvl1pPr>
          </a:lstStyle>
          <a:p>
            <a:endParaRPr lang="en-US"/>
          </a:p>
        </p:txBody>
      </p:sp>
      <p:sp>
        <p:nvSpPr>
          <p:cNvPr id="12" name="Content Placeholder 2">
            <a:extLst>
              <a:ext uri="{FF2B5EF4-FFF2-40B4-BE49-F238E27FC236}">
                <a16:creationId xmlns:a16="http://schemas.microsoft.com/office/drawing/2014/main" id="{322B412C-8C27-4193-853F-EE939C1F07A7}"/>
              </a:ext>
            </a:extLst>
          </p:cNvPr>
          <p:cNvSpPr>
            <a:spLocks noGrp="1"/>
          </p:cNvSpPr>
          <p:nvPr>
            <p:ph idx="14"/>
          </p:nvPr>
        </p:nvSpPr>
        <p:spPr>
          <a:xfrm>
            <a:off x="908685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13" name="Picture Placeholder 5">
            <a:extLst>
              <a:ext uri="{FF2B5EF4-FFF2-40B4-BE49-F238E27FC236}">
                <a16:creationId xmlns:a16="http://schemas.microsoft.com/office/drawing/2014/main" id="{68F93884-2E5B-4888-92F0-10E60CF8353E}"/>
              </a:ext>
            </a:extLst>
          </p:cNvPr>
          <p:cNvSpPr>
            <a:spLocks noGrp="1"/>
          </p:cNvSpPr>
          <p:nvPr>
            <p:ph type="pic" sz="quarter" idx="15"/>
          </p:nvPr>
        </p:nvSpPr>
        <p:spPr>
          <a:xfrm>
            <a:off x="9086850" y="1565696"/>
            <a:ext cx="2762250" cy="2575881"/>
          </a:xfrm>
          <a:solidFill>
            <a:schemeClr val="bg1"/>
          </a:solidFill>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EAC86-63D0-4674-A708-65D026C9552F}"/>
              </a:ext>
            </a:extLst>
          </p:cNvPr>
          <p:cNvSpPr>
            <a:spLocks noGrp="1"/>
          </p:cNvSpPr>
          <p:nvPr>
            <p:ph idx="1"/>
          </p:nvPr>
        </p:nvSpPr>
        <p:spPr>
          <a:xfrm>
            <a:off x="34290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7" name="Content Placeholder 2">
            <a:extLst>
              <a:ext uri="{FF2B5EF4-FFF2-40B4-BE49-F238E27FC236}">
                <a16:creationId xmlns:a16="http://schemas.microsoft.com/office/drawing/2014/main" id="{F20AF647-F3CA-4756-92D9-ECC2426C8BEE}"/>
              </a:ext>
            </a:extLst>
          </p:cNvPr>
          <p:cNvSpPr>
            <a:spLocks noGrp="1"/>
          </p:cNvSpPr>
          <p:nvPr>
            <p:ph idx="12"/>
          </p:nvPr>
        </p:nvSpPr>
        <p:spPr>
          <a:xfrm>
            <a:off x="325755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
        <p:nvSpPr>
          <p:cNvPr id="10" name="Picture Placeholder 5">
            <a:extLst>
              <a:ext uri="{FF2B5EF4-FFF2-40B4-BE49-F238E27FC236}">
                <a16:creationId xmlns:a16="http://schemas.microsoft.com/office/drawing/2014/main" id="{B0B67037-617F-435B-928B-1C8C2BCB1C78}"/>
              </a:ext>
            </a:extLst>
          </p:cNvPr>
          <p:cNvSpPr>
            <a:spLocks noGrp="1"/>
          </p:cNvSpPr>
          <p:nvPr>
            <p:ph type="pic" sz="quarter" idx="16"/>
          </p:nvPr>
        </p:nvSpPr>
        <p:spPr>
          <a:xfrm>
            <a:off x="6172200" y="1565696"/>
            <a:ext cx="2762250" cy="2575881"/>
          </a:xfrm>
          <a:solidFill>
            <a:schemeClr val="bg1"/>
          </a:solidFill>
        </p:spPr>
        <p:txBody>
          <a:bodyPr/>
          <a:lstStyle>
            <a:lvl1pPr marL="0" indent="0" algn="ctr">
              <a:buNone/>
              <a:defRPr/>
            </a:lvl1pPr>
          </a:lstStyle>
          <a:p>
            <a:endParaRPr lang="en-US"/>
          </a:p>
        </p:txBody>
      </p:sp>
      <p:sp>
        <p:nvSpPr>
          <p:cNvPr id="11" name="Content Placeholder 2">
            <a:extLst>
              <a:ext uri="{FF2B5EF4-FFF2-40B4-BE49-F238E27FC236}">
                <a16:creationId xmlns:a16="http://schemas.microsoft.com/office/drawing/2014/main" id="{FBE300D3-B0EC-408C-8C13-48CD8BF2ED8D}"/>
              </a:ext>
            </a:extLst>
          </p:cNvPr>
          <p:cNvSpPr>
            <a:spLocks noGrp="1"/>
          </p:cNvSpPr>
          <p:nvPr>
            <p:ph idx="17"/>
          </p:nvPr>
        </p:nvSpPr>
        <p:spPr>
          <a:xfrm>
            <a:off x="6172200" y="4164223"/>
            <a:ext cx="2762250" cy="728328"/>
          </a:xfrm>
        </p:spPr>
        <p:txBody>
          <a:bodyPr lIns="91440" tIns="182880" rIns="45720"/>
          <a:lstStyle>
            <a:lvl1pPr marL="0" indent="0">
              <a:spcBef>
                <a:spcPts val="600"/>
              </a:spcBef>
              <a:buNone/>
              <a:defRPr sz="1800"/>
            </a:lvl1pPr>
          </a:lstStyle>
          <a:p>
            <a:pPr lvl="0"/>
            <a:r>
              <a:rPr lang="en-US"/>
              <a:t>Click to edit Master text styles</a:t>
            </a:r>
          </a:p>
        </p:txBody>
      </p:sp>
    </p:spTree>
    <p:extLst>
      <p:ext uri="{BB962C8B-B14F-4D97-AF65-F5344CB8AC3E}">
        <p14:creationId xmlns:p14="http://schemas.microsoft.com/office/powerpoint/2010/main" val="5235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2131AC-B7C7-4D23-84A4-9E59F4DC409F}"/>
              </a:ext>
            </a:extLst>
          </p:cNvPr>
          <p:cNvSpPr/>
          <p:nvPr userDrawn="1"/>
        </p:nvSpPr>
        <p:spPr>
          <a:xfrm>
            <a:off x="11181285" y="3800805"/>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677AC0E2-0BFE-4170-A98A-FB72AF40E7EB}"/>
              </a:ext>
            </a:extLst>
          </p:cNvPr>
          <p:cNvPicPr>
            <a:picLocks noChangeAspect="1"/>
          </p:cNvPicPr>
          <p:nvPr userDrawn="1"/>
        </p:nvPicPr>
        <p:blipFill rotWithShape="1">
          <a:blip r:embed="rId2"/>
          <a:srcRect b="68122"/>
          <a:stretch/>
        </p:blipFill>
        <p:spPr>
          <a:xfrm>
            <a:off x="5049780" y="1677985"/>
            <a:ext cx="2529590" cy="683300"/>
          </a:xfrm>
          <a:prstGeom prst="rect">
            <a:avLst/>
          </a:prstGeom>
        </p:spPr>
      </p:pic>
      <p:sp>
        <p:nvSpPr>
          <p:cNvPr id="16" name="Rectangle 15">
            <a:extLst>
              <a:ext uri="{FF2B5EF4-FFF2-40B4-BE49-F238E27FC236}">
                <a16:creationId xmlns:a16="http://schemas.microsoft.com/office/drawing/2014/main" id="{CAE2955E-B961-4F3C-8F6B-80AD5D47C48C}"/>
              </a:ext>
            </a:extLst>
          </p:cNvPr>
          <p:cNvSpPr/>
          <p:nvPr userDrawn="1"/>
        </p:nvSpPr>
        <p:spPr>
          <a:xfrm>
            <a:off x="8086129" y="4187897"/>
            <a:ext cx="1010715" cy="1314036"/>
          </a:xfrm>
          <a:prstGeom prst="rect">
            <a:avLst/>
          </a:prstGeom>
          <a:gradFill flip="none" rotWithShape="1">
            <a:gsLst>
              <a:gs pos="0">
                <a:srgbClr val="307FE2"/>
              </a:gs>
              <a:gs pos="100000">
                <a:srgbClr val="307FE2">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2CAEE046-1DC4-401B-AB30-F20ACF26E061}"/>
              </a:ext>
            </a:extLst>
          </p:cNvPr>
          <p:cNvPicPr>
            <a:picLocks noChangeAspect="1"/>
          </p:cNvPicPr>
          <p:nvPr userDrawn="1"/>
        </p:nvPicPr>
        <p:blipFill>
          <a:blip r:embed="rId3"/>
          <a:stretch>
            <a:fillRect/>
          </a:stretch>
        </p:blipFill>
        <p:spPr>
          <a:xfrm>
            <a:off x="8086129" y="3954654"/>
            <a:ext cx="1010715" cy="233243"/>
          </a:xfrm>
          <a:prstGeom prst="rect">
            <a:avLst/>
          </a:prstGeom>
        </p:spPr>
      </p:pic>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B37701F-345B-42D2-8BA4-AD3FF106810C}"/>
              </a:ext>
            </a:extLst>
          </p:cNvPr>
          <p:cNvSpPr/>
          <p:nvPr userDrawn="1"/>
        </p:nvSpPr>
        <p:spPr>
          <a:xfrm>
            <a:off x="10075194" y="6615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48F4F31-9820-4BFD-9507-DBCB88D0A901}"/>
              </a:ext>
            </a:extLst>
          </p:cNvPr>
          <p:cNvSpPr/>
          <p:nvPr userDrawn="1"/>
        </p:nvSpPr>
        <p:spPr>
          <a:xfrm>
            <a:off x="10247404" y="1245055"/>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326531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BAAF2E5-408E-4664-828D-707F062DB100}"/>
              </a:ext>
            </a:extLst>
          </p:cNvPr>
          <p:cNvPicPr>
            <a:picLocks noChangeAspect="1"/>
          </p:cNvPicPr>
          <p:nvPr userDrawn="1"/>
        </p:nvPicPr>
        <p:blipFill rotWithShape="1">
          <a:blip r:embed="rId2"/>
          <a:srcRect b="68122"/>
          <a:stretch/>
        </p:blipFill>
        <p:spPr>
          <a:xfrm>
            <a:off x="6407085" y="4989213"/>
            <a:ext cx="2529590" cy="683300"/>
          </a:xfrm>
          <a:prstGeom prst="rect">
            <a:avLst/>
          </a:prstGeom>
        </p:spPr>
      </p:pic>
      <p:sp>
        <p:nvSpPr>
          <p:cNvPr id="36" name="Rectangle 35">
            <a:extLst>
              <a:ext uri="{FF2B5EF4-FFF2-40B4-BE49-F238E27FC236}">
                <a16:creationId xmlns:a16="http://schemas.microsoft.com/office/drawing/2014/main" id="{28CC0736-00C6-4AC9-8DCE-5A4C39A74674}"/>
              </a:ext>
            </a:extLst>
          </p:cNvPr>
          <p:cNvSpPr/>
          <p:nvPr userDrawn="1"/>
        </p:nvSpPr>
        <p:spPr>
          <a:xfrm>
            <a:off x="8412818" y="1712029"/>
            <a:ext cx="470593" cy="1707131"/>
          </a:xfrm>
          <a:prstGeom prst="rect">
            <a:avLst/>
          </a:prstGeom>
          <a:gradFill flip="none" rotWithShape="1">
            <a:gsLst>
              <a:gs pos="0">
                <a:srgbClr val="2CCCD3"/>
              </a:gs>
              <a:gs pos="100000">
                <a:srgbClr val="2CCCD3">
                  <a:alpha val="2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37" name="Picture 36">
            <a:extLst>
              <a:ext uri="{FF2B5EF4-FFF2-40B4-BE49-F238E27FC236}">
                <a16:creationId xmlns:a16="http://schemas.microsoft.com/office/drawing/2014/main" id="{CD79DFEC-8AF6-4809-A7FE-978E1DC717CD}"/>
              </a:ext>
            </a:extLst>
          </p:cNvPr>
          <p:cNvPicPr>
            <a:picLocks noChangeAspect="1"/>
          </p:cNvPicPr>
          <p:nvPr userDrawn="1"/>
        </p:nvPicPr>
        <p:blipFill>
          <a:blip r:embed="rId3"/>
          <a:stretch>
            <a:fillRect/>
          </a:stretch>
        </p:blipFill>
        <p:spPr>
          <a:xfrm>
            <a:off x="8412818" y="1604637"/>
            <a:ext cx="470593" cy="108599"/>
          </a:xfrm>
          <a:prstGeom prst="rect">
            <a:avLst/>
          </a:prstGeom>
        </p:spPr>
      </p:pic>
      <p:sp>
        <p:nvSpPr>
          <p:cNvPr id="39" name="Rectangle 38">
            <a:extLst>
              <a:ext uri="{FF2B5EF4-FFF2-40B4-BE49-F238E27FC236}">
                <a16:creationId xmlns:a16="http://schemas.microsoft.com/office/drawing/2014/main" id="{45141845-2A5D-4387-B8BE-8467F3015D41}"/>
              </a:ext>
            </a:extLst>
          </p:cNvPr>
          <p:cNvSpPr/>
          <p:nvPr userDrawn="1"/>
        </p:nvSpPr>
        <p:spPr>
          <a:xfrm>
            <a:off x="10008674" y="3887395"/>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EA1C63F9-3FB8-48E3-8B56-9D4DA334A75C}"/>
              </a:ext>
            </a:extLst>
          </p:cNvPr>
          <p:cNvSpPr/>
          <p:nvPr userDrawn="1"/>
        </p:nvSpPr>
        <p:spPr>
          <a:xfrm>
            <a:off x="11181285" y="2103602"/>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E1992B30-2EDE-4F96-B818-B9019B133B32}"/>
              </a:ext>
            </a:extLst>
          </p:cNvPr>
          <p:cNvSpPr/>
          <p:nvPr userDrawn="1"/>
        </p:nvSpPr>
        <p:spPr>
          <a:xfrm>
            <a:off x="9661926" y="225084"/>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133798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BEEF60-96D1-44FB-A57B-D60FCE6E6518}"/>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21" name="Rectangle 20">
            <a:extLst>
              <a:ext uri="{FF2B5EF4-FFF2-40B4-BE49-F238E27FC236}">
                <a16:creationId xmlns:a16="http://schemas.microsoft.com/office/drawing/2014/main" id="{20F6841A-4691-4FC9-B225-C953FE5CFC3C}"/>
              </a:ext>
            </a:extLst>
          </p:cNvPr>
          <p:cNvSpPr/>
          <p:nvPr userDrawn="1"/>
        </p:nvSpPr>
        <p:spPr>
          <a:xfrm>
            <a:off x="8086130" y="5101687"/>
            <a:ext cx="1010715" cy="595309"/>
          </a:xfrm>
          <a:prstGeom prst="rect">
            <a:avLst/>
          </a:prstGeom>
          <a:gradFill>
            <a:gsLst>
              <a:gs pos="0">
                <a:srgbClr val="9063CD"/>
              </a:gs>
              <a:gs pos="100000">
                <a:srgbClr val="9063CD">
                  <a:alpha val="20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8839150B-11DC-4E0B-89BB-8D8E3926A833}"/>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23" name="Rectangle 22">
            <a:extLst>
              <a:ext uri="{FF2B5EF4-FFF2-40B4-BE49-F238E27FC236}">
                <a16:creationId xmlns:a16="http://schemas.microsoft.com/office/drawing/2014/main" id="{87994934-8194-4489-A91B-0A9DB0208AB4}"/>
              </a:ext>
            </a:extLst>
          </p:cNvPr>
          <p:cNvSpPr/>
          <p:nvPr userDrawn="1"/>
        </p:nvSpPr>
        <p:spPr>
          <a:xfrm>
            <a:off x="10494446" y="508597"/>
            <a:ext cx="172209" cy="2970605"/>
          </a:xfrm>
          <a:prstGeom prst="rect">
            <a:avLst/>
          </a:prstGeom>
          <a:solidFill>
            <a:srgbClr val="00000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A34E53E7-296E-4326-AB49-BE2C1612D115}"/>
              </a:ext>
            </a:extLst>
          </p:cNvPr>
          <p:cNvSpPr/>
          <p:nvPr userDrawn="1"/>
        </p:nvSpPr>
        <p:spPr>
          <a:xfrm>
            <a:off x="10075192" y="3800805"/>
            <a:ext cx="1010715" cy="3057195"/>
          </a:xfrm>
          <a:prstGeom prst="rect">
            <a:avLst/>
          </a:prstGeom>
          <a:solidFill>
            <a:srgbClr val="0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E5AC4CE6-73DE-4EDE-AE8E-EF05C6AC85BE}"/>
              </a:ext>
            </a:extLst>
          </p:cNvPr>
          <p:cNvSpPr/>
          <p:nvPr userDrawn="1"/>
        </p:nvSpPr>
        <p:spPr>
          <a:xfrm>
            <a:off x="11673043" y="1136271"/>
            <a:ext cx="518957" cy="1497690"/>
          </a:xfrm>
          <a:prstGeom prst="rect">
            <a:avLst/>
          </a:prstGeom>
          <a:solidFill>
            <a:srgbClr val="00000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BAE12440-DEEF-4869-907D-DBBBF06321FA}"/>
              </a:ext>
            </a:extLst>
          </p:cNvPr>
          <p:cNvSpPr/>
          <p:nvPr userDrawn="1"/>
        </p:nvSpPr>
        <p:spPr>
          <a:xfrm>
            <a:off x="-1" y="1993900"/>
            <a:ext cx="8591489" cy="3302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30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6A0F476-3AFC-49C2-9FED-0A0CBB380EBC}"/>
              </a:ext>
            </a:extLst>
          </p:cNvPr>
          <p:cNvSpPr>
            <a:spLocks noGrp="1"/>
          </p:cNvSpPr>
          <p:nvPr>
            <p:ph type="title"/>
          </p:nvPr>
        </p:nvSpPr>
        <p:spPr>
          <a:xfrm>
            <a:off x="246185" y="1993900"/>
            <a:ext cx="8335107" cy="1390308"/>
          </a:xfrm>
        </p:spPr>
        <p:txBody>
          <a:bodyPr lIns="91440"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E8B01D89-22A1-42B4-87EA-7EF6B0E87EC0}"/>
              </a:ext>
            </a:extLst>
          </p:cNvPr>
          <p:cNvSpPr>
            <a:spLocks noGrp="1"/>
          </p:cNvSpPr>
          <p:nvPr>
            <p:ph type="body" idx="1"/>
          </p:nvPr>
        </p:nvSpPr>
        <p:spPr>
          <a:xfrm>
            <a:off x="246185" y="3525497"/>
            <a:ext cx="7584953" cy="807646"/>
          </a:xfrm>
        </p:spPr>
        <p:txBody>
          <a:bodyPr lIns="9144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1D97D-6739-4E8B-9F0F-F4D881474F3C}"/>
              </a:ext>
            </a:extLst>
          </p:cNvPr>
          <p:cNvSpPr>
            <a:spLocks noGrp="1"/>
          </p:cNvSpPr>
          <p:nvPr>
            <p:ph type="dt" sz="half" idx="10"/>
          </p:nvPr>
        </p:nvSpPr>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210335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499920"/>
            <a:ext cx="5480934" cy="4629150"/>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1499920"/>
            <a:ext cx="5490713" cy="4629150"/>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817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1" y="2028290"/>
            <a:ext cx="5455101" cy="4143910"/>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6172200" y="2028290"/>
            <a:ext cx="5464834" cy="4143910"/>
          </a:xfrm>
        </p:spPr>
        <p:txBody>
          <a:body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3011" y="1422132"/>
            <a:ext cx="5464834" cy="492125"/>
          </a:xfrm>
        </p:spPr>
        <p:txBody>
          <a:bodyPr anchor="b" anchorCtr="0"/>
          <a:lstStyle>
            <a:lvl1pPr marL="0" indent="0">
              <a:buNone/>
              <a:defRPr sz="2400" b="1"/>
            </a:lvl1pPr>
          </a:lstStyle>
          <a:p>
            <a:pPr lvl="0"/>
            <a:r>
              <a:rPr lang="en-US"/>
              <a:t>Click to edit Master text styles</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6172200" y="1422132"/>
            <a:ext cx="5464834" cy="492125"/>
          </a:xfrm>
        </p:spPr>
        <p:txBody>
          <a:bodyPr anchor="b" anchorCtr="0"/>
          <a:lstStyle>
            <a:lvl1pPr marL="0" indent="0">
              <a:buNone/>
              <a:defRPr sz="2400" b="1"/>
            </a:lvl1pPr>
          </a:lstStyle>
          <a:p>
            <a:pPr lvl="0"/>
            <a:r>
              <a:rPr lang="en-US"/>
              <a:t>Click to edit Master text styles</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968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2002412"/>
            <a:ext cx="3723687"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2002412"/>
            <a:ext cx="3733800"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7" y="1366570"/>
            <a:ext cx="3723774" cy="492125"/>
          </a:xfrm>
        </p:spPr>
        <p:txBody>
          <a:bodyPr rIns="0" anchor="b" anchorCtr="0"/>
          <a:lstStyle>
            <a:lvl1pPr marL="0" indent="0">
              <a:buNone/>
              <a:defRPr sz="2000" b="1"/>
            </a:lvl1pPr>
          </a:lstStyle>
          <a:p>
            <a:pPr lvl="0"/>
            <a:r>
              <a:rPr lang="en-US"/>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1" y="1366570"/>
            <a:ext cx="3733800" cy="492125"/>
          </a:xfrm>
        </p:spPr>
        <p:txBody>
          <a:bodyPr rIns="0" anchor="b" anchorCtr="0"/>
          <a:lstStyle>
            <a:lvl1pPr marL="0" indent="0">
              <a:buNone/>
              <a:defRPr sz="2000" b="1"/>
            </a:lvl1pPr>
          </a:lstStyle>
          <a:p>
            <a:pPr lvl="0"/>
            <a:r>
              <a:rPr lang="en-US"/>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1" y="2002412"/>
            <a:ext cx="3733800" cy="4169788"/>
          </a:xfrm>
        </p:spPr>
        <p:txBody>
          <a:bodyPr rIns="0"/>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1" y="1366570"/>
            <a:ext cx="3733800" cy="492125"/>
          </a:xfrm>
        </p:spPr>
        <p:txBody>
          <a:bodyPr rIns="0" anchor="b" anchorCtr="0"/>
          <a:lstStyle>
            <a:lvl1pPr marL="0" indent="0">
              <a:buNone/>
              <a:defRPr sz="2000" b="1"/>
            </a:lvl1pPr>
          </a:lstStyle>
          <a:p>
            <a:pPr lvl="0"/>
            <a:r>
              <a:rPr lang="en-US"/>
              <a:t>Click to edit Master text</a:t>
            </a:r>
          </a:p>
        </p:txBody>
      </p:sp>
    </p:spTree>
    <p:extLst>
      <p:ext uri="{BB962C8B-B14F-4D97-AF65-F5344CB8AC3E}">
        <p14:creationId xmlns:p14="http://schemas.microsoft.com/office/powerpoint/2010/main" val="327581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08E66-8053-4D11-95BC-7783CD2B7CB3}"/>
              </a:ext>
            </a:extLst>
          </p:cNvPr>
          <p:cNvSpPr>
            <a:spLocks noGrp="1"/>
          </p:cNvSpPr>
          <p:nvPr>
            <p:ph sz="half" idx="1"/>
          </p:nvPr>
        </p:nvSpPr>
        <p:spPr>
          <a:xfrm>
            <a:off x="353012" y="1509445"/>
            <a:ext cx="3723688"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42291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Content Placeholder 3">
            <a:extLst>
              <a:ext uri="{FF2B5EF4-FFF2-40B4-BE49-F238E27FC236}">
                <a16:creationId xmlns:a16="http://schemas.microsoft.com/office/drawing/2014/main" id="{7FFF4896-FE8E-4B69-A264-9B940A08F14A}"/>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60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with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62100"/>
            <a:ext cx="7620000" cy="4610100"/>
          </a:xfrm>
        </p:spPr>
        <p:txBody>
          <a:bodyPr/>
          <a:lstStyle>
            <a:lvl1pPr marL="0" indent="0" algn="ctr">
              <a:buNone/>
              <a:defRPr/>
            </a:lvl1pPr>
          </a:lstStyle>
          <a:p>
            <a:endParaRPr lang="en-US"/>
          </a:p>
        </p:txBody>
      </p:sp>
      <p:sp>
        <p:nvSpPr>
          <p:cNvPr id="7" name="Content Placeholder 3">
            <a:extLst>
              <a:ext uri="{FF2B5EF4-FFF2-40B4-BE49-F238E27FC236}">
                <a16:creationId xmlns:a16="http://schemas.microsoft.com/office/drawing/2014/main" id="{F5A8147F-1D62-4A82-AEBB-01BCA8FC32C6}"/>
              </a:ext>
            </a:extLst>
          </p:cNvPr>
          <p:cNvSpPr>
            <a:spLocks noGrp="1"/>
          </p:cNvSpPr>
          <p:nvPr>
            <p:ph sz="half" idx="14"/>
          </p:nvPr>
        </p:nvSpPr>
        <p:spPr>
          <a:xfrm>
            <a:off x="8115300" y="1509445"/>
            <a:ext cx="3733800" cy="4662755"/>
          </a:xfrm>
        </p:spPr>
        <p:txBody>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542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E2E2F9-8754-024F-8BBA-BD67736F58B7}"/>
              </a:ext>
            </a:extLst>
          </p:cNvPr>
          <p:cNvPicPr>
            <a:picLocks noChangeAspect="1"/>
          </p:cNvPicPr>
          <p:nvPr userDrawn="1"/>
        </p:nvPicPr>
        <p:blipFill rotWithShape="1">
          <a:blip r:embed="rId2"/>
          <a:srcRect b="68122"/>
          <a:stretch/>
        </p:blipFill>
        <p:spPr>
          <a:xfrm>
            <a:off x="643571" y="1652250"/>
            <a:ext cx="2529590" cy="683300"/>
          </a:xfrm>
          <a:prstGeom prst="rect">
            <a:avLst/>
          </a:prstGeom>
        </p:spPr>
      </p:pic>
      <p:sp>
        <p:nvSpPr>
          <p:cNvPr id="10" name="Rectangle 9">
            <a:extLst>
              <a:ext uri="{FF2B5EF4-FFF2-40B4-BE49-F238E27FC236}">
                <a16:creationId xmlns:a16="http://schemas.microsoft.com/office/drawing/2014/main" id="{FD46885E-3E3D-2243-B408-C9F9E1170D8D}"/>
              </a:ext>
            </a:extLst>
          </p:cNvPr>
          <p:cNvSpPr/>
          <p:nvPr userDrawn="1"/>
        </p:nvSpPr>
        <p:spPr>
          <a:xfrm>
            <a:off x="8086130" y="5101687"/>
            <a:ext cx="1010715" cy="595309"/>
          </a:xfrm>
          <a:prstGeom prst="rect">
            <a:avLst/>
          </a:prstGeom>
          <a:gradFill>
            <a:gsLst>
              <a:gs pos="0">
                <a:schemeClr val="accent4"/>
              </a:gs>
              <a:gs pos="100000">
                <a:schemeClr val="accent4">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11" name="Picture 10">
            <a:extLst>
              <a:ext uri="{FF2B5EF4-FFF2-40B4-BE49-F238E27FC236}">
                <a16:creationId xmlns:a16="http://schemas.microsoft.com/office/drawing/2014/main" id="{9E7B2188-C905-524B-9420-86971C085FD1}"/>
              </a:ext>
            </a:extLst>
          </p:cNvPr>
          <p:cNvPicPr>
            <a:picLocks noChangeAspect="1"/>
          </p:cNvPicPr>
          <p:nvPr userDrawn="1"/>
        </p:nvPicPr>
        <p:blipFill>
          <a:blip r:embed="rId3"/>
          <a:stretch>
            <a:fillRect/>
          </a:stretch>
        </p:blipFill>
        <p:spPr>
          <a:xfrm>
            <a:off x="8086130" y="4868879"/>
            <a:ext cx="1010715" cy="233243"/>
          </a:xfrm>
          <a:prstGeom prst="rect">
            <a:avLst/>
          </a:prstGeom>
        </p:spPr>
      </p:pic>
      <p:sp>
        <p:nvSpPr>
          <p:cNvPr id="7" name="Rectangle 6">
            <a:extLst>
              <a:ext uri="{FF2B5EF4-FFF2-40B4-BE49-F238E27FC236}">
                <a16:creationId xmlns:a16="http://schemas.microsoft.com/office/drawing/2014/main" id="{B03424BA-A3CC-CB4A-9699-EB92FA1B5186}"/>
              </a:ext>
            </a:extLst>
          </p:cNvPr>
          <p:cNvSpPr/>
          <p:nvPr userDrawn="1"/>
        </p:nvSpPr>
        <p:spPr>
          <a:xfrm>
            <a:off x="-1" y="1993900"/>
            <a:ext cx="8591489"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 name="Title 1">
            <a:extLst>
              <a:ext uri="{FF2B5EF4-FFF2-40B4-BE49-F238E27FC236}">
                <a16:creationId xmlns:a16="http://schemas.microsoft.com/office/drawing/2014/main" id="{546449A0-F2BF-FD42-8550-0C46C85859CF}"/>
              </a:ext>
            </a:extLst>
          </p:cNvPr>
          <p:cNvSpPr>
            <a:spLocks noGrp="1"/>
          </p:cNvSpPr>
          <p:nvPr>
            <p:ph type="ctrTitle" hasCustomPrompt="1"/>
          </p:nvPr>
        </p:nvSpPr>
        <p:spPr>
          <a:xfrm>
            <a:off x="253985" y="1850245"/>
            <a:ext cx="8337506" cy="1534889"/>
          </a:xfrm>
          <a:prstGeom prst="rect">
            <a:avLst/>
          </a:prstGeom>
        </p:spPr>
        <p:txBody>
          <a:bodyPr anchor="b" anchorCtr="0">
            <a:noAutofit/>
          </a:bodyPr>
          <a:lstStyle>
            <a:lvl1pPr algn="l">
              <a:defRPr sz="4400" b="1" kern="1000" spc="0" baseline="0">
                <a:solidFill>
                  <a:srgbClr val="000000"/>
                </a:solidFill>
                <a:latin typeface="+mj-lt"/>
                <a:ea typeface="Inter" panose="020B0502030000000004" pitchFamily="34" charset="0"/>
              </a:defRPr>
            </a:lvl1pPr>
          </a:lstStyle>
          <a:p>
            <a:r>
              <a:rPr lang="en-US"/>
              <a:t>Section Header 3</a:t>
            </a:r>
          </a:p>
        </p:txBody>
      </p:sp>
      <p:sp>
        <p:nvSpPr>
          <p:cNvPr id="6" name="Subtitle 2">
            <a:extLst>
              <a:ext uri="{FF2B5EF4-FFF2-40B4-BE49-F238E27FC236}">
                <a16:creationId xmlns:a16="http://schemas.microsoft.com/office/drawing/2014/main" id="{9DA78A3D-81C9-8B4E-B2DF-2ACDDB7602FF}"/>
              </a:ext>
            </a:extLst>
          </p:cNvPr>
          <p:cNvSpPr>
            <a:spLocks noGrp="1"/>
          </p:cNvSpPr>
          <p:nvPr>
            <p:ph type="subTitle" idx="1" hasCustomPrompt="1"/>
          </p:nvPr>
        </p:nvSpPr>
        <p:spPr>
          <a:xfrm>
            <a:off x="253985" y="3525168"/>
            <a:ext cx="7596188" cy="830122"/>
          </a:xfrm>
          <a:prstGeom prst="rect">
            <a:avLst/>
          </a:prstGeom>
        </p:spPr>
        <p:txBody>
          <a:bodyPr wrap="square">
            <a:noAutofit/>
          </a:bodyPr>
          <a:lstStyle>
            <a:lvl1pPr marL="0" indent="0" algn="l">
              <a:buNone/>
              <a:defRPr sz="2000" kern="1000" spc="0" baseline="0">
                <a:solidFill>
                  <a:srgbClr val="000000"/>
                </a:solidFill>
                <a:latin typeface="+mn-lt"/>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Lorem Ipsum</a:t>
            </a:r>
          </a:p>
        </p:txBody>
      </p:sp>
      <p:pic>
        <p:nvPicPr>
          <p:cNvPr id="8" name="Picture 7">
            <a:extLst>
              <a:ext uri="{FF2B5EF4-FFF2-40B4-BE49-F238E27FC236}">
                <a16:creationId xmlns:a16="http://schemas.microsoft.com/office/drawing/2014/main" id="{84B1AE43-D0B7-474B-93DC-5F8932F4C2F7}"/>
              </a:ext>
            </a:extLst>
          </p:cNvPr>
          <p:cNvPicPr>
            <a:picLocks noChangeAspect="1"/>
          </p:cNvPicPr>
          <p:nvPr userDrawn="1"/>
        </p:nvPicPr>
        <p:blipFill>
          <a:blip r:embed="rId4"/>
          <a:stretch>
            <a:fillRect/>
          </a:stretch>
        </p:blipFill>
        <p:spPr>
          <a:xfrm>
            <a:off x="365363" y="6400800"/>
            <a:ext cx="278208" cy="199423"/>
          </a:xfrm>
          <a:prstGeom prst="rect">
            <a:avLst/>
          </a:prstGeom>
        </p:spPr>
      </p:pic>
      <p:pic>
        <p:nvPicPr>
          <p:cNvPr id="13" name="Picture 12">
            <a:extLst>
              <a:ext uri="{FF2B5EF4-FFF2-40B4-BE49-F238E27FC236}">
                <a16:creationId xmlns:a16="http://schemas.microsoft.com/office/drawing/2014/main" id="{6B298258-D5EB-964A-86E0-A9B74798DE61}"/>
              </a:ext>
            </a:extLst>
          </p:cNvPr>
          <p:cNvPicPr>
            <a:picLocks noChangeAspect="1"/>
          </p:cNvPicPr>
          <p:nvPr userDrawn="1"/>
        </p:nvPicPr>
        <p:blipFill>
          <a:blip r:embed="rId3"/>
          <a:stretch>
            <a:fillRect/>
          </a:stretch>
        </p:blipFill>
        <p:spPr>
          <a:xfrm flipH="1" flipV="1">
            <a:off x="11216640" y="0"/>
            <a:ext cx="975360" cy="225084"/>
          </a:xfrm>
          <a:prstGeom prst="rect">
            <a:avLst/>
          </a:prstGeom>
        </p:spPr>
      </p:pic>
      <p:sp>
        <p:nvSpPr>
          <p:cNvPr id="14" name="Rectangle 13">
            <a:extLst>
              <a:ext uri="{FF2B5EF4-FFF2-40B4-BE49-F238E27FC236}">
                <a16:creationId xmlns:a16="http://schemas.microsoft.com/office/drawing/2014/main" id="{CE4915DB-A7BA-DE4C-B1AF-30C990D6649D}"/>
              </a:ext>
            </a:extLst>
          </p:cNvPr>
          <p:cNvSpPr/>
          <p:nvPr userDrawn="1"/>
        </p:nvSpPr>
        <p:spPr>
          <a:xfrm>
            <a:off x="10494446" y="508597"/>
            <a:ext cx="172209" cy="297060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5" name="Rectangle 14">
            <a:extLst>
              <a:ext uri="{FF2B5EF4-FFF2-40B4-BE49-F238E27FC236}">
                <a16:creationId xmlns:a16="http://schemas.microsoft.com/office/drawing/2014/main" id="{77A339B7-AC8A-454E-BFF4-9E0FFC83F2BD}"/>
              </a:ext>
            </a:extLst>
          </p:cNvPr>
          <p:cNvSpPr/>
          <p:nvPr userDrawn="1"/>
        </p:nvSpPr>
        <p:spPr>
          <a:xfrm>
            <a:off x="10075192" y="3800805"/>
            <a:ext cx="1010715" cy="305719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16" name="Rectangle 15">
            <a:extLst>
              <a:ext uri="{FF2B5EF4-FFF2-40B4-BE49-F238E27FC236}">
                <a16:creationId xmlns:a16="http://schemas.microsoft.com/office/drawing/2014/main" id="{D7B9A7DD-F846-BF42-B3F9-E99EF638F292}"/>
              </a:ext>
            </a:extLst>
          </p:cNvPr>
          <p:cNvSpPr/>
          <p:nvPr userDrawn="1"/>
        </p:nvSpPr>
        <p:spPr>
          <a:xfrm>
            <a:off x="11673043" y="1136271"/>
            <a:ext cx="518957" cy="149769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9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with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28436F6-CB19-4101-8AE4-90FD7C247F7C}"/>
              </a:ext>
            </a:extLst>
          </p:cNvPr>
          <p:cNvSpPr>
            <a:spLocks noGrp="1"/>
          </p:cNvSpPr>
          <p:nvPr>
            <p:ph sz="half" idx="2"/>
          </p:nvPr>
        </p:nvSpPr>
        <p:spPr>
          <a:xfrm>
            <a:off x="8115300" y="1517172"/>
            <a:ext cx="3733800" cy="4655028"/>
          </a:xfrm>
        </p:spPr>
        <p:txBody>
          <a:bodyPr/>
          <a:lstStyle>
            <a:lvl1pPr marL="0" indent="0">
              <a:buNone/>
              <a:defRPr sz="2000"/>
            </a:lvl1pPr>
            <a:lvl2pPr>
              <a:defRPr sz="1600"/>
            </a:lvl2pPr>
            <a:lvl3pPr>
              <a:defRPr sz="1400"/>
            </a:lvl3pPr>
          </a:lstStyle>
          <a:p>
            <a:pPr lvl="0"/>
            <a:r>
              <a:rPr lang="en-US"/>
              <a:t>Click to edit Master text styles</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8" name="Content Placeholder 5">
            <a:extLst>
              <a:ext uri="{FF2B5EF4-FFF2-40B4-BE49-F238E27FC236}">
                <a16:creationId xmlns:a16="http://schemas.microsoft.com/office/drawing/2014/main" id="{2D2B9D67-E891-4A7D-B427-9E1CE8F8D7FA}"/>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hart Placeholder 9">
            <a:extLst>
              <a:ext uri="{FF2B5EF4-FFF2-40B4-BE49-F238E27FC236}">
                <a16:creationId xmlns:a16="http://schemas.microsoft.com/office/drawing/2014/main" id="{24C8732E-ED17-4BE0-8B2C-BAB74A25E81F}"/>
              </a:ext>
            </a:extLst>
          </p:cNvPr>
          <p:cNvSpPr>
            <a:spLocks noGrp="1"/>
          </p:cNvSpPr>
          <p:nvPr>
            <p:ph type="chart" sz="quarter" idx="12"/>
          </p:nvPr>
        </p:nvSpPr>
        <p:spPr>
          <a:xfrm>
            <a:off x="342900" y="1557070"/>
            <a:ext cx="7620000" cy="4615130"/>
          </a:xfrm>
        </p:spPr>
        <p:txBody>
          <a:bodyPr/>
          <a:lstStyle>
            <a:lvl1pPr marL="0" indent="0" algn="ctr">
              <a:buNone/>
              <a:defRPr/>
            </a:lvl1pPr>
          </a:lstStyle>
          <a:p>
            <a:endParaRPr lang="en-US"/>
          </a:p>
        </p:txBody>
      </p:sp>
    </p:spTree>
    <p:extLst>
      <p:ext uri="{BB962C8B-B14F-4D97-AF65-F5344CB8AC3E}">
        <p14:creationId xmlns:p14="http://schemas.microsoft.com/office/powerpoint/2010/main" val="19432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harts with Headers">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7D553573-BD36-4B83-A939-3AD41C6CBAD2}"/>
              </a:ext>
            </a:extLst>
          </p:cNvPr>
          <p:cNvSpPr>
            <a:spLocks noGrp="1"/>
          </p:cNvSpPr>
          <p:nvPr>
            <p:ph type="chart" sz="quarter" idx="16"/>
          </p:nvPr>
        </p:nvSpPr>
        <p:spPr>
          <a:xfrm>
            <a:off x="342900" y="2071420"/>
            <a:ext cx="3733800" cy="4100780"/>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FA793C4-6518-4AE8-91A1-654C0783DE5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F27646E-D086-499F-84C5-79DC12F3D38A}"/>
              </a:ext>
            </a:extLst>
          </p:cNvPr>
          <p:cNvSpPr>
            <a:spLocks noGrp="1"/>
          </p:cNvSpPr>
          <p:nvPr>
            <p:ph type="dt" sz="half" idx="10"/>
          </p:nvPr>
        </p:nvSpPr>
        <p:spPr/>
        <p:txBody>
          <a:bodyPr/>
          <a:lstStyle/>
          <a:p>
            <a:fld id="{8A2D0064-AAF6-4091-BA60-DBB884E73FD7}" type="datetimeFigureOut">
              <a:rPr lang="en-US" smtClean="0"/>
              <a:t>5/18/2023</a:t>
            </a:fld>
            <a:endParaRPr lang="en-US"/>
          </a:p>
        </p:txBody>
      </p:sp>
      <p:sp>
        <p:nvSpPr>
          <p:cNvPr id="7" name="Content Placeholder 6">
            <a:extLst>
              <a:ext uri="{FF2B5EF4-FFF2-40B4-BE49-F238E27FC236}">
                <a16:creationId xmlns:a16="http://schemas.microsoft.com/office/drawing/2014/main" id="{C9980EFF-5FB5-45CE-A9BD-D666283A038B}"/>
              </a:ext>
            </a:extLst>
          </p:cNvPr>
          <p:cNvSpPr>
            <a:spLocks noGrp="1"/>
          </p:cNvSpPr>
          <p:nvPr>
            <p:ph sz="quarter" idx="11"/>
          </p:nvPr>
        </p:nvSpPr>
        <p:spPr>
          <a:xfrm>
            <a:off x="352926" y="1375196"/>
            <a:ext cx="3723773" cy="492125"/>
          </a:xfrm>
        </p:spPr>
        <p:txBody>
          <a:bodyPr anchor="b" anchorCtr="0"/>
          <a:lstStyle>
            <a:lvl1pPr marL="0" indent="0">
              <a:buNone/>
              <a:defRPr sz="2000" b="1"/>
            </a:lvl1pPr>
          </a:lstStyle>
          <a:p>
            <a:pPr lvl="0"/>
            <a:r>
              <a:rPr lang="en-US"/>
              <a:t>Click to edit Master text</a:t>
            </a:r>
          </a:p>
        </p:txBody>
      </p:sp>
      <p:sp>
        <p:nvSpPr>
          <p:cNvPr id="9" name="Content Placeholder 8">
            <a:extLst>
              <a:ext uri="{FF2B5EF4-FFF2-40B4-BE49-F238E27FC236}">
                <a16:creationId xmlns:a16="http://schemas.microsoft.com/office/drawing/2014/main" id="{90AA6322-8944-4AD5-9E39-786F3C6C7257}"/>
              </a:ext>
            </a:extLst>
          </p:cNvPr>
          <p:cNvSpPr>
            <a:spLocks noGrp="1"/>
          </p:cNvSpPr>
          <p:nvPr>
            <p:ph sz="quarter" idx="12"/>
          </p:nvPr>
        </p:nvSpPr>
        <p:spPr>
          <a:xfrm>
            <a:off x="4229100" y="1375196"/>
            <a:ext cx="3733800" cy="492125"/>
          </a:xfrm>
        </p:spPr>
        <p:txBody>
          <a:bodyPr anchor="b" anchorCtr="0"/>
          <a:lstStyle>
            <a:lvl1pPr marL="0" indent="0">
              <a:buNone/>
              <a:defRPr sz="2000" b="1"/>
            </a:lvl1pPr>
          </a:lstStyle>
          <a:p>
            <a:pPr lvl="0"/>
            <a:r>
              <a:rPr lang="en-US"/>
              <a:t>Click to edit Master text</a:t>
            </a:r>
          </a:p>
        </p:txBody>
      </p:sp>
      <p:sp>
        <p:nvSpPr>
          <p:cNvPr id="10" name="Content Placeholder 5">
            <a:extLst>
              <a:ext uri="{FF2B5EF4-FFF2-40B4-BE49-F238E27FC236}">
                <a16:creationId xmlns:a16="http://schemas.microsoft.com/office/drawing/2014/main" id="{3E835A04-0F48-4637-95EB-20ADEE46E18B}"/>
              </a:ext>
            </a:extLst>
          </p:cNvPr>
          <p:cNvSpPr>
            <a:spLocks noGrp="1"/>
          </p:cNvSpPr>
          <p:nvPr>
            <p:ph sz="quarter" idx="13"/>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8">
            <a:extLst>
              <a:ext uri="{FF2B5EF4-FFF2-40B4-BE49-F238E27FC236}">
                <a16:creationId xmlns:a16="http://schemas.microsoft.com/office/drawing/2014/main" id="{AC870123-28AF-4AA3-9F7A-EE02449F9FBF}"/>
              </a:ext>
            </a:extLst>
          </p:cNvPr>
          <p:cNvSpPr>
            <a:spLocks noGrp="1"/>
          </p:cNvSpPr>
          <p:nvPr>
            <p:ph sz="quarter" idx="15"/>
          </p:nvPr>
        </p:nvSpPr>
        <p:spPr>
          <a:xfrm>
            <a:off x="8115300" y="1375196"/>
            <a:ext cx="3736556" cy="492125"/>
          </a:xfrm>
        </p:spPr>
        <p:txBody>
          <a:bodyPr anchor="b" anchorCtr="0"/>
          <a:lstStyle>
            <a:lvl1pPr marL="0" indent="0">
              <a:buNone/>
              <a:defRPr sz="2000" b="1"/>
            </a:lvl1pPr>
          </a:lstStyle>
          <a:p>
            <a:pPr lvl="0"/>
            <a:r>
              <a:rPr lang="en-US"/>
              <a:t>Click to edit Master text</a:t>
            </a:r>
          </a:p>
        </p:txBody>
      </p:sp>
      <p:sp>
        <p:nvSpPr>
          <p:cNvPr id="13" name="Chart Placeholder 7">
            <a:extLst>
              <a:ext uri="{FF2B5EF4-FFF2-40B4-BE49-F238E27FC236}">
                <a16:creationId xmlns:a16="http://schemas.microsoft.com/office/drawing/2014/main" id="{2E285876-A655-41E8-8841-88866793FE01}"/>
              </a:ext>
            </a:extLst>
          </p:cNvPr>
          <p:cNvSpPr>
            <a:spLocks noGrp="1"/>
          </p:cNvSpPr>
          <p:nvPr>
            <p:ph type="chart" sz="quarter" idx="17"/>
          </p:nvPr>
        </p:nvSpPr>
        <p:spPr>
          <a:xfrm>
            <a:off x="4229100" y="2071420"/>
            <a:ext cx="3733800" cy="4100780"/>
          </a:xfrm>
        </p:spPr>
        <p:txBody>
          <a:bodyPr/>
          <a:lstStyle>
            <a:lvl1pPr marL="0" indent="0" algn="ctr">
              <a:buNone/>
              <a:defRPr/>
            </a:lvl1pPr>
          </a:lstStyle>
          <a:p>
            <a:endParaRPr lang="en-US"/>
          </a:p>
        </p:txBody>
      </p:sp>
      <p:sp>
        <p:nvSpPr>
          <p:cNvPr id="14" name="Chart Placeholder 7">
            <a:extLst>
              <a:ext uri="{FF2B5EF4-FFF2-40B4-BE49-F238E27FC236}">
                <a16:creationId xmlns:a16="http://schemas.microsoft.com/office/drawing/2014/main" id="{FFE2177E-7283-40BD-BA34-D67966CBEB0E}"/>
              </a:ext>
            </a:extLst>
          </p:cNvPr>
          <p:cNvSpPr>
            <a:spLocks noGrp="1"/>
          </p:cNvSpPr>
          <p:nvPr>
            <p:ph type="chart" sz="quarter" idx="18"/>
          </p:nvPr>
        </p:nvSpPr>
        <p:spPr>
          <a:xfrm>
            <a:off x="8115300" y="2071420"/>
            <a:ext cx="3733800" cy="4100780"/>
          </a:xfrm>
        </p:spPr>
        <p:txBody>
          <a:bodyPr/>
          <a:lstStyle>
            <a:lvl1pPr marL="0" indent="0" algn="ctr">
              <a:buNone/>
              <a:defRPr/>
            </a:lvl1pPr>
          </a:lstStyle>
          <a:p>
            <a:endParaRPr lang="en-US"/>
          </a:p>
        </p:txBody>
      </p:sp>
    </p:spTree>
    <p:extLst>
      <p:ext uri="{BB962C8B-B14F-4D97-AF65-F5344CB8AC3E}">
        <p14:creationId xmlns:p14="http://schemas.microsoft.com/office/powerpoint/2010/main" val="255287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54F3D-E720-4674-B479-2DAE0018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C9E6A-BF2B-4717-89E7-181422997917}"/>
              </a:ext>
            </a:extLst>
          </p:cNvPr>
          <p:cNvSpPr>
            <a:spLocks noGrp="1"/>
          </p:cNvSpPr>
          <p:nvPr>
            <p:ph type="dt" sz="half" idx="10"/>
          </p:nvPr>
        </p:nvSpPr>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146015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F0FF-5E4D-4571-BFF4-B3102F4BAFAE}"/>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A929A602-7C3A-4B47-91F0-99B440F21859}"/>
              </a:ext>
            </a:extLst>
          </p:cNvPr>
          <p:cNvSpPr>
            <a:spLocks noGrp="1"/>
          </p:cNvSpPr>
          <p:nvPr>
            <p:ph type="dt" sz="half" idx="10"/>
          </p:nvPr>
        </p:nvSpPr>
        <p:spPr>
          <a:xfrm>
            <a:off x="838200" y="6356350"/>
            <a:ext cx="1539875" cy="365125"/>
          </a:xfrm>
        </p:spPr>
        <p:txBody>
          <a:bodyPr/>
          <a:lstStyle/>
          <a:p>
            <a:fld id="{8A2D0064-AAF6-4091-BA60-DBB884E73FD7}" type="datetimeFigureOut">
              <a:rPr lang="en-US" smtClean="0"/>
              <a:t>5/18/2023</a:t>
            </a:fld>
            <a:endParaRPr lang="en-US"/>
          </a:p>
        </p:txBody>
      </p:sp>
      <p:sp>
        <p:nvSpPr>
          <p:cNvPr id="6" name="Content Placeholder 5">
            <a:extLst>
              <a:ext uri="{FF2B5EF4-FFF2-40B4-BE49-F238E27FC236}">
                <a16:creationId xmlns:a16="http://schemas.microsoft.com/office/drawing/2014/main" id="{ED206EF9-7A5E-4870-85CB-E9648D651216}"/>
              </a:ext>
            </a:extLst>
          </p:cNvPr>
          <p:cNvSpPr>
            <a:spLocks noGrp="1"/>
          </p:cNvSpPr>
          <p:nvPr>
            <p:ph sz="quarter" idx="11"/>
          </p:nvPr>
        </p:nvSpPr>
        <p:spPr>
          <a:xfrm>
            <a:off x="342899" y="962025"/>
            <a:ext cx="11325225" cy="400050"/>
          </a:xfrm>
        </p:spPr>
        <p:txBody>
          <a:bodyPr/>
          <a:lstStyle>
            <a:lvl1pPr marL="0" indent="0">
              <a:spcBef>
                <a:spcPts val="0"/>
              </a:spcBef>
              <a:buNone/>
              <a:defRPr sz="2000">
                <a:solidFill>
                  <a:srgbClr val="7F7F7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3654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5/18/2023</a:t>
            </a:fld>
            <a:endParaRPr lang="en-US"/>
          </a:p>
        </p:txBody>
      </p:sp>
    </p:spTree>
    <p:extLst>
      <p:ext uri="{BB962C8B-B14F-4D97-AF65-F5344CB8AC3E}">
        <p14:creationId xmlns:p14="http://schemas.microsoft.com/office/powerpoint/2010/main" val="31890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Closing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78BF-7168-4DEA-AA10-E8BCE204FDDC}"/>
              </a:ext>
            </a:extLst>
          </p:cNvPr>
          <p:cNvSpPr>
            <a:spLocks noGrp="1"/>
          </p:cNvSpPr>
          <p:nvPr>
            <p:ph type="dt" sz="half" idx="10"/>
          </p:nvPr>
        </p:nvSpPr>
        <p:spPr/>
        <p:txBody>
          <a:bodyPr/>
          <a:lstStyle/>
          <a:p>
            <a:fld id="{8A2D0064-AAF6-4091-BA60-DBB884E73FD7}" type="datetimeFigureOut">
              <a:rPr lang="en-US" smtClean="0"/>
              <a:t>5/18/2023</a:t>
            </a:fld>
            <a:endParaRPr lang="en-US"/>
          </a:p>
        </p:txBody>
      </p:sp>
      <p:pic>
        <p:nvPicPr>
          <p:cNvPr id="3" name="Picture 2">
            <a:extLst>
              <a:ext uri="{FF2B5EF4-FFF2-40B4-BE49-F238E27FC236}">
                <a16:creationId xmlns:a16="http://schemas.microsoft.com/office/drawing/2014/main" id="{72594D60-72FB-41A9-BFF6-815EFFB77C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9008" y="3193623"/>
            <a:ext cx="4113984" cy="470755"/>
          </a:xfrm>
          <a:prstGeom prst="rect">
            <a:avLst/>
          </a:prstGeom>
        </p:spPr>
      </p:pic>
      <p:pic>
        <p:nvPicPr>
          <p:cNvPr id="5" name="Picture 4">
            <a:extLst>
              <a:ext uri="{FF2B5EF4-FFF2-40B4-BE49-F238E27FC236}">
                <a16:creationId xmlns:a16="http://schemas.microsoft.com/office/drawing/2014/main" id="{8B9CEC1E-33C1-4534-9A4D-F76CD281FDB2}"/>
              </a:ext>
            </a:extLst>
          </p:cNvPr>
          <p:cNvPicPr>
            <a:picLocks noChangeAspect="1"/>
          </p:cNvPicPr>
          <p:nvPr userDrawn="1"/>
        </p:nvPicPr>
        <p:blipFill>
          <a:blip r:embed="rId3"/>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2174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5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456" userDrawn="1">
          <p15:clr>
            <a:srgbClr val="FBAE40"/>
          </p15:clr>
        </p15:guide>
        <p15:guide id="3" pos="114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_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FB58AD4-B5F7-C348-B8E3-10DC77F1F991}"/>
              </a:ext>
            </a:extLst>
          </p:cNvPr>
          <p:cNvSpPr>
            <a:spLocks noGrp="1"/>
          </p:cNvSpPr>
          <p:nvPr>
            <p:ph type="body" sz="quarter" idx="15"/>
          </p:nvPr>
        </p:nvSpPr>
        <p:spPr>
          <a:xfrm>
            <a:off x="269986" y="914399"/>
            <a:ext cx="10972800" cy="457200"/>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4" name="Title 1">
            <a:extLst>
              <a:ext uri="{FF2B5EF4-FFF2-40B4-BE49-F238E27FC236}">
                <a16:creationId xmlns:a16="http://schemas.microsoft.com/office/drawing/2014/main" id="{AE67C004-B424-AE42-A574-D6412A04A60B}"/>
              </a:ext>
            </a:extLst>
          </p:cNvPr>
          <p:cNvSpPr>
            <a:spLocks noGrp="1"/>
          </p:cNvSpPr>
          <p:nvPr>
            <p:ph type="title" hasCustomPrompt="1"/>
          </p:nvPr>
        </p:nvSpPr>
        <p:spPr>
          <a:xfrm>
            <a:off x="269986" y="176071"/>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893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5778" y="1700784"/>
            <a:ext cx="10841372" cy="4297680"/>
          </a:xfrm>
          <a:prstGeom prst="rect">
            <a:avLst/>
          </a:prstGeom>
        </p:spPr>
        <p:txBody>
          <a:bodyPr>
            <a:noAutofit/>
          </a:bodyPr>
          <a:lstStyle>
            <a:lvl1pPr>
              <a:lnSpc>
                <a:spcPct val="90000"/>
              </a:lnSpc>
              <a:spcBef>
                <a:spcPts val="1400"/>
              </a:spcBef>
              <a:defRPr sz="2200" baseline="0">
                <a:solidFill>
                  <a:srgbClr val="000000"/>
                </a:solidFill>
                <a:latin typeface="+mn-lt"/>
                <a:ea typeface="Inter" panose="020B0502030000000004" pitchFamily="34" charset="0"/>
              </a:defRPr>
            </a:lvl1pPr>
            <a:lvl2pPr>
              <a:lnSpc>
                <a:spcPct val="90000"/>
              </a:lnSpc>
              <a:spcBef>
                <a:spcPts val="900"/>
              </a:spcBef>
              <a:defRPr sz="1800" baseline="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4" name="Title 1">
            <a:extLst>
              <a:ext uri="{FF2B5EF4-FFF2-40B4-BE49-F238E27FC236}">
                <a16:creationId xmlns:a16="http://schemas.microsoft.com/office/drawing/2014/main" id="{6F093C5B-1855-FE4C-86A4-0F32F69CE03A}"/>
              </a:ext>
            </a:extLst>
          </p:cNvPr>
          <p:cNvSpPr>
            <a:spLocks noGrp="1"/>
          </p:cNvSpPr>
          <p:nvPr>
            <p:ph type="title" hasCustomPrompt="1"/>
          </p:nvPr>
        </p:nvSpPr>
        <p:spPr>
          <a:xfrm>
            <a:off x="280768"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38589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userDrawn="1">
          <p15:clr>
            <a:srgbClr val="FBAE40"/>
          </p15:clr>
        </p15:guide>
        <p15:guide id="2" orient="horz" pos="41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7141C5-CA5A-D043-831B-6BAF84ED2D87}"/>
              </a:ext>
            </a:extLst>
          </p:cNvPr>
          <p:cNvSpPr>
            <a:spLocks noGrp="1"/>
          </p:cNvSpPr>
          <p:nvPr>
            <p:ph sz="half" idx="1" hasCustomPrompt="1"/>
          </p:nvPr>
        </p:nvSpPr>
        <p:spPr>
          <a:xfrm>
            <a:off x="268734" y="1707359"/>
            <a:ext cx="10972800" cy="4297680"/>
          </a:xfrm>
          <a:prstGeom prst="rect">
            <a:avLst/>
          </a:prstGeom>
        </p:spPr>
        <p:txBody>
          <a:bodyPr>
            <a:noAutofit/>
          </a:bodyPr>
          <a:lstStyle>
            <a:lvl1pPr>
              <a:lnSpc>
                <a:spcPct val="90000"/>
              </a:lnSpc>
              <a:spcBef>
                <a:spcPts val="1400"/>
              </a:spcBef>
              <a:defRPr sz="2200" baseline="0">
                <a:solidFill>
                  <a:srgbClr val="000000"/>
                </a:solidFill>
                <a:latin typeface="+mn-lt"/>
                <a:ea typeface="Inter" panose="020B0502030000000004" pitchFamily="34" charset="0"/>
              </a:defRPr>
            </a:lvl1pPr>
            <a:lvl2pPr>
              <a:lnSpc>
                <a:spcPct val="90000"/>
              </a:lnSpc>
              <a:spcBef>
                <a:spcPts val="900"/>
              </a:spcBef>
              <a:defRPr sz="1800" baseline="0">
                <a:solidFill>
                  <a:srgbClr val="000000"/>
                </a:solidFill>
                <a:latin typeface="+mn-lt"/>
                <a:ea typeface="Inter" panose="020B0502030000000004" pitchFamily="34" charset="0"/>
              </a:defRPr>
            </a:lvl2pPr>
            <a:lvl3pPr>
              <a:defRPr>
                <a:solidFill>
                  <a:schemeClr val="tx1"/>
                </a:solidFill>
              </a:defRPr>
            </a:lvl3pPr>
            <a:lvl4pPr>
              <a:defRPr>
                <a:solidFill>
                  <a:schemeClr val="tx1"/>
                </a:solidFill>
              </a:defRPr>
            </a:lvl4pPr>
            <a:lvl5pPr>
              <a:defRPr>
                <a:solidFill>
                  <a:schemeClr val="tx1"/>
                </a:solidFill>
              </a:defRPr>
            </a:lvl5pPr>
          </a:lstStyle>
          <a:p>
            <a:r>
              <a:rPr lang="en-US"/>
              <a:t>First level bulleted text is Arial 22 pt.</a:t>
            </a:r>
          </a:p>
          <a:p>
            <a:pPr lvl="1"/>
            <a:r>
              <a:rPr lang="en-US"/>
              <a:t>Second level text (press tab key) is 18 pt.</a:t>
            </a:r>
          </a:p>
          <a:p>
            <a:r>
              <a:rPr lang="en-US"/>
              <a:t>Arial is the only font used in the template</a:t>
            </a:r>
          </a:p>
          <a:p>
            <a:r>
              <a:rPr lang="en-US"/>
              <a:t>All bulleted text is sentence case (capitalize first letter of first word)</a:t>
            </a:r>
          </a:p>
          <a:p>
            <a:r>
              <a:rPr lang="en-US"/>
              <a:t>Use </a:t>
            </a:r>
            <a:r>
              <a:rPr lang="en-US" b="1">
                <a:solidFill>
                  <a:schemeClr val="accent6"/>
                </a:solidFill>
              </a:rPr>
              <a:t>bold</a:t>
            </a:r>
            <a:r>
              <a:rPr lang="en-US">
                <a:solidFill>
                  <a:schemeClr val="accent6"/>
                </a:solidFill>
              </a:rPr>
              <a:t>, red </a:t>
            </a:r>
            <a:r>
              <a:rPr lang="en-US"/>
              <a:t>or both to highlight text</a:t>
            </a:r>
          </a:p>
        </p:txBody>
      </p:sp>
      <p:sp>
        <p:nvSpPr>
          <p:cNvPr id="9" name="Text Placeholder 3">
            <a:extLst>
              <a:ext uri="{FF2B5EF4-FFF2-40B4-BE49-F238E27FC236}">
                <a16:creationId xmlns:a16="http://schemas.microsoft.com/office/drawing/2014/main" id="{E3162B4C-8AAC-054A-8207-7F3B050AE651}"/>
              </a:ext>
            </a:extLst>
          </p:cNvPr>
          <p:cNvSpPr>
            <a:spLocks noGrp="1"/>
          </p:cNvSpPr>
          <p:nvPr>
            <p:ph type="body" sz="quarter" idx="15"/>
          </p:nvPr>
        </p:nvSpPr>
        <p:spPr>
          <a:xfrm>
            <a:off x="269068" y="902275"/>
            <a:ext cx="10972800" cy="457200"/>
          </a:xfrm>
          <a:prstGeom prst="rect">
            <a:avLst/>
          </a:prstGeom>
        </p:spPr>
        <p:txBody>
          <a:bodyPr anchor="t"/>
          <a:lstStyle>
            <a:lvl1pPr marL="0" indent="0">
              <a:buNone/>
              <a:defRPr sz="2000">
                <a:solidFill>
                  <a:schemeClr val="tx1">
                    <a:lumMod val="50000"/>
                    <a:lumOff val="50000"/>
                  </a:schemeClr>
                </a:solidFill>
                <a:latin typeface="+mn-lt"/>
                <a:ea typeface="Inter" panose="020B0502030000000004" pitchFamily="34" charset="0"/>
              </a:defRPr>
            </a:lvl1pPr>
            <a:lvl2pPr marL="457200" indent="0">
              <a:buFont typeface="Arial" panose="020B0604020202020204" pitchFamily="34" charset="0"/>
              <a:buNone/>
              <a:defRPr>
                <a:solidFill>
                  <a:schemeClr val="accent6"/>
                </a:solidFill>
              </a:defRPr>
            </a:lvl2pPr>
          </a:lstStyle>
          <a:p>
            <a:pPr lvl="0"/>
            <a:r>
              <a:rPr lang="en-US"/>
              <a:t>Edit Master text styles</a:t>
            </a:r>
          </a:p>
        </p:txBody>
      </p:sp>
      <p:sp>
        <p:nvSpPr>
          <p:cNvPr id="5" name="Title 1">
            <a:extLst>
              <a:ext uri="{FF2B5EF4-FFF2-40B4-BE49-F238E27FC236}">
                <a16:creationId xmlns:a16="http://schemas.microsoft.com/office/drawing/2014/main" id="{05DD4CF1-882B-EA45-BAB0-DC78082DF97D}"/>
              </a:ext>
            </a:extLst>
          </p:cNvPr>
          <p:cNvSpPr>
            <a:spLocks noGrp="1"/>
          </p:cNvSpPr>
          <p:nvPr>
            <p:ph type="title" hasCustomPrompt="1"/>
          </p:nvPr>
        </p:nvSpPr>
        <p:spPr>
          <a:xfrm>
            <a:off x="272942" y="178123"/>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286102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No Bullets">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694A426B-0D0E-49BD-B9AF-389607EB3C96}"/>
              </a:ext>
            </a:extLst>
          </p:cNvPr>
          <p:cNvSpPr>
            <a:spLocks noGrp="1"/>
          </p:cNvSpPr>
          <p:nvPr>
            <p:ph type="body" sz="quarter" idx="14" hasCustomPrompt="1"/>
          </p:nvPr>
        </p:nvSpPr>
        <p:spPr>
          <a:xfrm>
            <a:off x="269985" y="1292482"/>
            <a:ext cx="10972800" cy="4297680"/>
          </a:xfrm>
          <a:prstGeom prst="rect">
            <a:avLst/>
          </a:prstGeom>
        </p:spPr>
        <p:txBody>
          <a:bodyPr/>
          <a:lstStyle>
            <a:lvl1pPr marL="0" indent="0">
              <a:spcBef>
                <a:spcPts val="1200"/>
              </a:spcBef>
              <a:spcAft>
                <a:spcPts val="1000"/>
              </a:spcAft>
              <a:buNone/>
              <a:defRPr sz="2100">
                <a:solidFill>
                  <a:srgbClr val="000000"/>
                </a:solidFill>
                <a:latin typeface="+mn-lt"/>
                <a:ea typeface="Inter" panose="020B0502030000000004" pitchFamily="34" charset="0"/>
              </a:defRPr>
            </a:lvl1pPr>
            <a:lvl2pPr marL="457200" indent="0">
              <a:spcBef>
                <a:spcPts val="1200"/>
              </a:spcBef>
              <a:spcAft>
                <a:spcPts val="1000"/>
              </a:spcAft>
              <a:buNone/>
              <a:defRPr sz="2100"/>
            </a:lvl2pPr>
            <a:lvl3pPr marL="914400" indent="0">
              <a:spcBef>
                <a:spcPts val="1200"/>
              </a:spcBef>
              <a:spcAft>
                <a:spcPts val="1000"/>
              </a:spcAft>
              <a:buNone/>
              <a:defRPr sz="2100"/>
            </a:lvl3pPr>
            <a:lvl4pPr marL="1371600" indent="0">
              <a:spcBef>
                <a:spcPts val="1200"/>
              </a:spcBef>
              <a:spcAft>
                <a:spcPts val="1000"/>
              </a:spcAft>
              <a:buNone/>
              <a:defRPr sz="2100"/>
            </a:lvl4pPr>
            <a:lvl5pPr marL="1828800" indent="0">
              <a:spcBef>
                <a:spcPts val="1200"/>
              </a:spcBef>
              <a:spcAft>
                <a:spcPts val="1000"/>
              </a:spcAft>
              <a:buNone/>
              <a:defRPr sz="21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a:p>
            <a:r>
              <a:rPr lang="en-US"/>
              <a:t>Lorem ipsum dolor sit </a:t>
            </a:r>
            <a:r>
              <a:rPr lang="en-US" err="1"/>
              <a:t>amet</a:t>
            </a:r>
            <a:r>
              <a:rPr lang="en-US"/>
              <a:t>, </a:t>
            </a:r>
            <a:r>
              <a:rPr lang="en-US" err="1"/>
              <a:t>consectetur</a:t>
            </a:r>
            <a:r>
              <a:rPr lang="en-US"/>
              <a:t> </a:t>
            </a:r>
            <a:r>
              <a:rPr lang="en-US" err="1"/>
              <a:t>adipiscing</a:t>
            </a:r>
            <a:r>
              <a:rPr lang="en-US"/>
              <a:t> </a:t>
            </a:r>
            <a:r>
              <a:rPr lang="en-US" err="1"/>
              <a:t>eli</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a:t>
            </a:r>
          </a:p>
        </p:txBody>
      </p:sp>
      <p:sp>
        <p:nvSpPr>
          <p:cNvPr id="5" name="Title 1">
            <a:extLst>
              <a:ext uri="{FF2B5EF4-FFF2-40B4-BE49-F238E27FC236}">
                <a16:creationId xmlns:a16="http://schemas.microsoft.com/office/drawing/2014/main" id="{79D802AB-3C2E-3944-BC7A-D225AD299128}"/>
              </a:ext>
            </a:extLst>
          </p:cNvPr>
          <p:cNvSpPr>
            <a:spLocks noGrp="1"/>
          </p:cNvSpPr>
          <p:nvPr>
            <p:ph type="title" hasCustomPrompt="1"/>
          </p:nvPr>
        </p:nvSpPr>
        <p:spPr>
          <a:xfrm>
            <a:off x="269986" y="176070"/>
            <a:ext cx="10972800" cy="640080"/>
          </a:xfrm>
          <a:prstGeom prst="rect">
            <a:avLst/>
          </a:prstGeom>
        </p:spPr>
        <p:txBody>
          <a:bodyPr anchor="ctr" anchorCtr="0">
            <a:noAutofit/>
          </a:bodyPr>
          <a:lstStyle>
            <a:lvl1pPr>
              <a:defRPr sz="3400" b="1" spc="0" baseline="0">
                <a:solidFill>
                  <a:srgbClr val="000000"/>
                </a:solidFill>
                <a:latin typeface="+mj-lt"/>
                <a:ea typeface="Inter" panose="020B0502030000000004" pitchFamily="34" charset="0"/>
              </a:defRPr>
            </a:lvl1pPr>
          </a:lstStyle>
          <a:p>
            <a:r>
              <a:rPr lang="en-US"/>
              <a:t>Slide Title</a:t>
            </a:r>
          </a:p>
        </p:txBody>
      </p:sp>
    </p:spTree>
    <p:extLst>
      <p:ext uri="{BB962C8B-B14F-4D97-AF65-F5344CB8AC3E}">
        <p14:creationId xmlns:p14="http://schemas.microsoft.com/office/powerpoint/2010/main" val="147765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FBAE40"/>
          </p15:clr>
        </p15:guide>
        <p15:guide id="2" orient="horz" pos="41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2.emf"/><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emf"/><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Rectangle 26">
            <a:extLst>
              <a:ext uri="{FF2B5EF4-FFF2-40B4-BE49-F238E27FC236}">
                <a16:creationId xmlns:a16="http://schemas.microsoft.com/office/drawing/2014/main" id="{B5346728-1A43-46F3-94F0-8646875C0BA6}"/>
              </a:ext>
            </a:extLst>
          </p:cNvPr>
          <p:cNvSpPr>
            <a:spLocks noChangeArrowheads="1"/>
          </p:cNvSpPr>
          <p:nvPr userDrawn="1"/>
        </p:nvSpPr>
        <p:spPr bwMode="black">
          <a:xfrm>
            <a:off x="11570075" y="6388862"/>
            <a:ext cx="372187" cy="276985"/>
          </a:xfrm>
          <a:prstGeom prst="rect">
            <a:avLst/>
          </a:prstGeom>
        </p:spPr>
        <p:txBody>
          <a:bodyPr/>
          <a:lstStyle/>
          <a:p>
            <a:pPr lvl="0" algn="r"/>
            <a:fld id="{5266C0E3-FCB2-4D10-9980-6DFC0D8FABCB}" type="slidenum">
              <a:rPr lang="en-US" sz="1100">
                <a:solidFill>
                  <a:srgbClr val="FF0000"/>
                </a:solidFill>
              </a:rPr>
              <a:pPr lvl="0" algn="r"/>
              <a:t>‹Nº›</a:t>
            </a:fld>
            <a:endParaRPr lang="en-US" sz="1100">
              <a:solidFill>
                <a:srgbClr val="FF0000"/>
              </a:solidFill>
            </a:endParaRPr>
          </a:p>
        </p:txBody>
      </p:sp>
      <p:pic>
        <p:nvPicPr>
          <p:cNvPr id="5" name="Picture 4">
            <a:extLst>
              <a:ext uri="{FF2B5EF4-FFF2-40B4-BE49-F238E27FC236}">
                <a16:creationId xmlns:a16="http://schemas.microsoft.com/office/drawing/2014/main" id="{B6E073C5-BADD-D444-8CA8-8E20906A9C2D}"/>
              </a:ext>
            </a:extLst>
          </p:cNvPr>
          <p:cNvPicPr>
            <a:picLocks noChangeAspect="1"/>
          </p:cNvPicPr>
          <p:nvPr userDrawn="1"/>
        </p:nvPicPr>
        <p:blipFill>
          <a:blip r:embed="rId24"/>
          <a:stretch>
            <a:fillRect/>
          </a:stretch>
        </p:blipFill>
        <p:spPr>
          <a:xfrm>
            <a:off x="365363" y="6400800"/>
            <a:ext cx="278208" cy="199423"/>
          </a:xfrm>
          <a:prstGeom prst="rect">
            <a:avLst/>
          </a:prstGeom>
        </p:spPr>
      </p:pic>
      <p:sp>
        <p:nvSpPr>
          <p:cNvPr id="9" name="TextBox 8">
            <a:extLst>
              <a:ext uri="{FF2B5EF4-FFF2-40B4-BE49-F238E27FC236}">
                <a16:creationId xmlns:a16="http://schemas.microsoft.com/office/drawing/2014/main" id="{382FAB0E-0D04-4245-92D3-1C9E21FDA85E}"/>
              </a:ext>
            </a:extLst>
          </p:cNvPr>
          <p:cNvSpPr txBox="1"/>
          <p:nvPr userDrawn="1"/>
        </p:nvSpPr>
        <p:spPr>
          <a:xfrm>
            <a:off x="5059901" y="6418863"/>
            <a:ext cx="1988045" cy="216982"/>
          </a:xfrm>
          <a:prstGeom prst="rect">
            <a:avLst/>
          </a:prstGeom>
          <a:noFill/>
        </p:spPr>
        <p:txBody>
          <a:bodyPr wrap="none" rtlCol="0">
            <a:spAutoFit/>
          </a:bodyPr>
          <a:lstStyle/>
          <a:p>
            <a:pPr algn="l" defTabSz="457189">
              <a:lnSpc>
                <a:spcPct val="90000"/>
              </a:lnSpc>
              <a:spcBef>
                <a:spcPts val="300"/>
              </a:spcBef>
            </a:pPr>
            <a:r>
              <a:rPr lang="en-US" sz="900">
                <a:solidFill>
                  <a:srgbClr val="000000"/>
                </a:solidFill>
                <a:latin typeface="+mj-lt"/>
                <a:ea typeface="Inter" panose="020B0502030000000004" pitchFamily="34" charset="0"/>
                <a:cs typeface="Arial" panose="020B0604020202020204" pitchFamily="34" charset="0"/>
              </a:rPr>
              <a:t>© Fortinet Inc. All Rights Reserved.</a:t>
            </a:r>
          </a:p>
        </p:txBody>
      </p:sp>
      <p:pic>
        <p:nvPicPr>
          <p:cNvPr id="6" name="Picture 5">
            <a:extLst>
              <a:ext uri="{FF2B5EF4-FFF2-40B4-BE49-F238E27FC236}">
                <a16:creationId xmlns:a16="http://schemas.microsoft.com/office/drawing/2014/main" id="{DAF13C7A-2ACA-3145-8E42-86979311783B}"/>
              </a:ext>
            </a:extLst>
          </p:cNvPr>
          <p:cNvPicPr>
            <a:picLocks noChangeAspect="1"/>
          </p:cNvPicPr>
          <p:nvPr userDrawn="1"/>
        </p:nvPicPr>
        <p:blipFill>
          <a:blip r:embed="rId25"/>
          <a:stretch>
            <a:fillRect/>
          </a:stretch>
        </p:blipFill>
        <p:spPr>
          <a:xfrm flipH="1" flipV="1">
            <a:off x="11216640" y="0"/>
            <a:ext cx="975360" cy="225084"/>
          </a:xfrm>
          <a:prstGeom prst="rect">
            <a:avLst/>
          </a:prstGeom>
        </p:spPr>
      </p:pic>
    </p:spTree>
    <p:extLst>
      <p:ext uri="{BB962C8B-B14F-4D97-AF65-F5344CB8AC3E}">
        <p14:creationId xmlns:p14="http://schemas.microsoft.com/office/powerpoint/2010/main" val="3227409675"/>
      </p:ext>
    </p:extLst>
  </p:cSld>
  <p:clrMap bg1="lt1" tx1="dk1" bg2="lt2" tx2="dk2" accent1="accent1" accent2="accent2" accent3="accent3" accent4="accent4" accent5="accent5" accent6="accent6" hlink="hlink" folHlink="folHlink"/>
  <p:sldLayoutIdLst>
    <p:sldLayoutId id="2147483756" r:id="rId1"/>
    <p:sldLayoutId id="2147483719" r:id="rId2"/>
    <p:sldLayoutId id="2147483720" r:id="rId3"/>
    <p:sldLayoutId id="2147483721" r:id="rId4"/>
    <p:sldLayoutId id="2147483764" r:id="rId5"/>
    <p:sldLayoutId id="2147483732" r:id="rId6"/>
    <p:sldLayoutId id="2147483726" r:id="rId7"/>
    <p:sldLayoutId id="2147483730" r:id="rId8"/>
    <p:sldLayoutId id="2147483658" r:id="rId9"/>
    <p:sldLayoutId id="2147483727" r:id="rId10"/>
    <p:sldLayoutId id="2147483659" r:id="rId11"/>
    <p:sldLayoutId id="2147483708" r:id="rId12"/>
    <p:sldLayoutId id="2147483763" r:id="rId13"/>
    <p:sldLayoutId id="2147483705" r:id="rId14"/>
    <p:sldLayoutId id="2147483707" r:id="rId15"/>
    <p:sldLayoutId id="2147483710" r:id="rId16"/>
    <p:sldLayoutId id="2147483711" r:id="rId17"/>
    <p:sldLayoutId id="2147483714" r:id="rId18"/>
    <p:sldLayoutId id="2147483716" r:id="rId19"/>
    <p:sldLayoutId id="2147483718" r:id="rId20"/>
    <p:sldLayoutId id="2147483758" r:id="rId21"/>
    <p:sldLayoutId id="214748376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216">
          <p15:clr>
            <a:srgbClr val="5ACBF0"/>
          </p15:clr>
        </p15:guide>
        <p15:guide id="4" pos="7464">
          <p15:clr>
            <a:srgbClr val="5ACBF0"/>
          </p15:clr>
        </p15:guide>
        <p15:guide id="5" orient="horz" pos="840">
          <p15:clr>
            <a:srgbClr val="5ACBF0"/>
          </p15:clr>
        </p15:guide>
        <p15:guide id="6" orient="horz" pos="1864">
          <p15:clr>
            <a:srgbClr val="5ACBF0"/>
          </p15:clr>
        </p15:guide>
        <p15:guide id="7" orient="horz" pos="2886">
          <p15:clr>
            <a:srgbClr val="5ACBF0"/>
          </p15:clr>
        </p15:guide>
        <p15:guide id="8" orient="horz" pos="3893">
          <p15:clr>
            <a:srgbClr val="5ACBF0"/>
          </p15:clr>
        </p15:guide>
        <p15:guide id="9" pos="1498">
          <p15:clr>
            <a:srgbClr val="5ACBF0"/>
          </p15:clr>
        </p15:guide>
        <p15:guide id="10" pos="1600">
          <p15:clr>
            <a:srgbClr val="5ACBF0"/>
          </p15:clr>
        </p15:guide>
        <p15:guide id="11" pos="2644">
          <p15:clr>
            <a:srgbClr val="5ACBF0"/>
          </p15:clr>
        </p15:guide>
        <p15:guide id="12" pos="2747">
          <p15:clr>
            <a:srgbClr val="5ACBF0"/>
          </p15:clr>
        </p15:guide>
        <p15:guide id="13" pos="3792">
          <p15:clr>
            <a:srgbClr val="5ACBF0"/>
          </p15:clr>
        </p15:guide>
        <p15:guide id="14" pos="3888">
          <p15:clr>
            <a:srgbClr val="5ACBF0"/>
          </p15:clr>
        </p15:guide>
        <p15:guide id="15" pos="4934">
          <p15:clr>
            <a:srgbClr val="5ACBF0"/>
          </p15:clr>
        </p15:guide>
        <p15:guide id="16" pos="5034">
          <p15:clr>
            <a:srgbClr val="5ACBF0"/>
          </p15:clr>
        </p15:guide>
        <p15:guide id="17" pos="6081">
          <p15:clr>
            <a:srgbClr val="5ACBF0"/>
          </p15:clr>
        </p15:guide>
        <p15:guide id="18" pos="618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0F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CBE1A-D4BC-4174-A207-982ED71DA0A1}"/>
              </a:ext>
            </a:extLst>
          </p:cNvPr>
          <p:cNvSpPr>
            <a:spLocks noGrp="1"/>
          </p:cNvSpPr>
          <p:nvPr>
            <p:ph type="title"/>
          </p:nvPr>
        </p:nvSpPr>
        <p:spPr>
          <a:xfrm>
            <a:off x="353011" y="161926"/>
            <a:ext cx="11315114" cy="755650"/>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ED7C1F37-3473-47F0-9300-64D5AC8917C7}"/>
              </a:ext>
            </a:extLst>
          </p:cNvPr>
          <p:cNvSpPr>
            <a:spLocks noGrp="1"/>
          </p:cNvSpPr>
          <p:nvPr>
            <p:ph type="body" idx="1"/>
          </p:nvPr>
        </p:nvSpPr>
        <p:spPr>
          <a:xfrm>
            <a:off x="353011" y="1492370"/>
            <a:ext cx="11315114" cy="4403701"/>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1706158D-9DAD-4770-8F7E-BD097DBBA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7F7F7F"/>
                </a:solidFill>
              </a:defRPr>
            </a:lvl1pPr>
          </a:lstStyle>
          <a:p>
            <a:fld id="{8A2D0064-AAF6-4091-BA60-DBB884E73FD7}" type="datetimeFigureOut">
              <a:rPr lang="en-US" smtClean="0"/>
              <a:pPr/>
              <a:t>5/18/2023</a:t>
            </a:fld>
            <a:endParaRPr lang="en-US"/>
          </a:p>
        </p:txBody>
      </p:sp>
      <p:sp>
        <p:nvSpPr>
          <p:cNvPr id="30" name="Rectangle 26">
            <a:extLst>
              <a:ext uri="{FF2B5EF4-FFF2-40B4-BE49-F238E27FC236}">
                <a16:creationId xmlns:a16="http://schemas.microsoft.com/office/drawing/2014/main" id="{78DF8DE5-430E-4BE3-B831-2C5C9428E9A9}"/>
              </a:ext>
            </a:extLst>
          </p:cNvPr>
          <p:cNvSpPr>
            <a:spLocks noChangeArrowheads="1"/>
          </p:cNvSpPr>
          <p:nvPr userDrawn="1"/>
        </p:nvSpPr>
        <p:spPr bwMode="black">
          <a:xfrm>
            <a:off x="11570075" y="6379337"/>
            <a:ext cx="372187" cy="276985"/>
          </a:xfrm>
          <a:prstGeom prst="rect">
            <a:avLst/>
          </a:prstGeom>
        </p:spPr>
        <p:txBody>
          <a:bodyPr anchor="ctr" anchorCtr="0"/>
          <a:lstStyle/>
          <a:p>
            <a:pPr marL="0" marR="0" lvl="0" indent="0" algn="r" defTabSz="914400" eaLnBrk="1" fontAlgn="auto" latinLnBrk="0" hangingPunct="1">
              <a:lnSpc>
                <a:spcPct val="100000"/>
              </a:lnSpc>
              <a:spcBef>
                <a:spcPts val="0"/>
              </a:spcBef>
              <a:spcAft>
                <a:spcPts val="0"/>
              </a:spcAft>
              <a:buClrTx/>
              <a:buSzTx/>
              <a:buFontTx/>
              <a:buNone/>
              <a:tabLst/>
              <a:defRPr/>
            </a:pPr>
            <a:fld id="{5266C0E3-FCB2-4D10-9980-6DFC0D8FABCB}" type="slidenum">
              <a:rPr kumimoji="0" lang="en-US" sz="1100" b="0" i="0" u="none" strike="noStrike" kern="0" cap="none" spc="0" normalizeH="0" baseline="0" noProof="0">
                <a:ln>
                  <a:noFill/>
                </a:ln>
                <a:solidFill>
                  <a:srgbClr val="DA291C"/>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‹Nº›</a:t>
            </a:fld>
            <a:endParaRPr kumimoji="0" lang="en-US" sz="1100" b="0" i="0" u="none" strike="noStrike" kern="0" cap="none" spc="0" normalizeH="0" baseline="0" noProof="0">
              <a:ln>
                <a:noFill/>
              </a:ln>
              <a:solidFill>
                <a:srgbClr val="DA291C"/>
              </a:solidFill>
              <a:effectLst/>
              <a:uLnTx/>
              <a:uFillTx/>
            </a:endParaRPr>
          </a:p>
        </p:txBody>
      </p:sp>
      <p:pic>
        <p:nvPicPr>
          <p:cNvPr id="31" name="Picture 30">
            <a:extLst>
              <a:ext uri="{FF2B5EF4-FFF2-40B4-BE49-F238E27FC236}">
                <a16:creationId xmlns:a16="http://schemas.microsoft.com/office/drawing/2014/main" id="{6A1AA161-A88C-42E4-BDBF-679A1EB34B1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342900" y="6415388"/>
            <a:ext cx="278208" cy="199423"/>
          </a:xfrm>
          <a:prstGeom prst="rect">
            <a:avLst/>
          </a:prstGeom>
        </p:spPr>
      </p:pic>
      <p:sp>
        <p:nvSpPr>
          <p:cNvPr id="32" name="TextBox 31">
            <a:extLst>
              <a:ext uri="{FF2B5EF4-FFF2-40B4-BE49-F238E27FC236}">
                <a16:creationId xmlns:a16="http://schemas.microsoft.com/office/drawing/2014/main" id="{2D36C91C-C87C-4AF2-A7E8-768B6867CFEB}"/>
              </a:ext>
            </a:extLst>
          </p:cNvPr>
          <p:cNvSpPr txBox="1"/>
          <p:nvPr userDrawn="1"/>
        </p:nvSpPr>
        <p:spPr>
          <a:xfrm>
            <a:off x="5000515" y="6406609"/>
            <a:ext cx="2020105" cy="216982"/>
          </a:xfrm>
          <a:prstGeom prst="rect">
            <a:avLst/>
          </a:prstGeom>
          <a:noFill/>
        </p:spPr>
        <p:txBody>
          <a:bodyPr wrap="none" rtlCol="0" anchor="ctr" anchorCtr="0">
            <a:spAutoFit/>
          </a:bodyPr>
          <a:lstStyle/>
          <a:p>
            <a:pPr defTabSz="457189">
              <a:lnSpc>
                <a:spcPct val="90000"/>
              </a:lnSpc>
              <a:spcBef>
                <a:spcPts val="300"/>
              </a:spcBef>
            </a:pPr>
            <a:r>
              <a:rPr lang="en-US" sz="900">
                <a:solidFill>
                  <a:srgbClr val="000000"/>
                </a:solidFill>
                <a:ea typeface="Inter" panose="020B0502030000000004" pitchFamily="34" charset="0"/>
                <a:cs typeface="Arial" panose="020B0604020202020204" pitchFamily="34" charset="0"/>
              </a:rPr>
              <a:t>© Fortinet Inc. All Rights Reserved.</a:t>
            </a:r>
          </a:p>
        </p:txBody>
      </p:sp>
      <p:pic>
        <p:nvPicPr>
          <p:cNvPr id="33" name="Picture 32">
            <a:extLst>
              <a:ext uri="{FF2B5EF4-FFF2-40B4-BE49-F238E27FC236}">
                <a16:creationId xmlns:a16="http://schemas.microsoft.com/office/drawing/2014/main" id="{5A1112DD-D5D7-4C83-80B9-2C31327018CC}"/>
              </a:ext>
            </a:extLst>
          </p:cNvPr>
          <p:cNvPicPr>
            <a:picLocks noChangeAspect="1"/>
          </p:cNvPicPr>
          <p:nvPr userDrawn="1"/>
        </p:nvPicPr>
        <p:blipFill>
          <a:blip r:embed="rId26"/>
          <a:stretch>
            <a:fillRect/>
          </a:stretch>
        </p:blipFill>
        <p:spPr>
          <a:xfrm flipH="1" flipV="1">
            <a:off x="11216640" y="-8626"/>
            <a:ext cx="975360" cy="225084"/>
          </a:xfrm>
          <a:prstGeom prst="rect">
            <a:avLst/>
          </a:prstGeom>
        </p:spPr>
      </p:pic>
    </p:spTree>
    <p:extLst>
      <p:ext uri="{BB962C8B-B14F-4D97-AF65-F5344CB8AC3E}">
        <p14:creationId xmlns:p14="http://schemas.microsoft.com/office/powerpoint/2010/main" val="4069598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0" r:id="rId4"/>
    <p:sldLayoutId id="2147483668" r:id="rId5"/>
    <p:sldLayoutId id="2147483669" r:id="rId6"/>
    <p:sldLayoutId id="2147483670" r:id="rId7"/>
    <p:sldLayoutId id="2147483671" r:id="rId8"/>
    <p:sldLayoutId id="2147483672" r:id="rId9"/>
    <p:sldLayoutId id="2147483651" r:id="rId10"/>
    <p:sldLayoutId id="2147483661" r:id="rId11"/>
    <p:sldLayoutId id="2147483662" r:id="rId12"/>
    <p:sldLayoutId id="2147483652" r:id="rId13"/>
    <p:sldLayoutId id="2147483663" r:id="rId14"/>
    <p:sldLayoutId id="2147483665" r:id="rId15"/>
    <p:sldLayoutId id="2147483666" r:id="rId16"/>
    <p:sldLayoutId id="2147483674" r:id="rId17"/>
    <p:sldLayoutId id="2147483676" r:id="rId18"/>
    <p:sldLayoutId id="2147483675" r:id="rId19"/>
    <p:sldLayoutId id="2147483654" r:id="rId20"/>
    <p:sldLayoutId id="2147483664" r:id="rId21"/>
    <p:sldLayoutId id="2147483655" r:id="rId22"/>
    <p:sldLayoutId id="214748367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400"/>
        </a:spcBef>
        <a:buFont typeface="Arial" panose="020B0604020202020204" pitchFamily="34" charset="0"/>
        <a:buChar char="•"/>
        <a:defRPr sz="2200" kern="1200">
          <a:solidFill>
            <a:schemeClr val="tx1"/>
          </a:solidFill>
          <a:latin typeface="+mn-lt"/>
          <a:ea typeface="+mn-ea"/>
          <a:cs typeface="+mn-cs"/>
        </a:defRPr>
      </a:lvl1pPr>
      <a:lvl2pPr marL="628650" indent="-228600" algn="l" defTabSz="914400" rtl="0" eaLnBrk="1" latinLnBrk="0" hangingPunct="1">
        <a:lnSpc>
          <a:spcPct val="90000"/>
        </a:lnSpc>
        <a:spcBef>
          <a:spcPts val="900"/>
        </a:spcBef>
        <a:buFont typeface="Arial" panose="020B0604020202020204" pitchFamily="34" charset="0"/>
        <a:buChar char="•"/>
        <a:defRPr sz="1800" kern="1200">
          <a:solidFill>
            <a:schemeClr val="tx1"/>
          </a:solidFill>
          <a:latin typeface="+mn-lt"/>
          <a:ea typeface="+mn-ea"/>
          <a:cs typeface="+mn-cs"/>
        </a:defRPr>
      </a:lvl2pPr>
      <a:lvl3pPr marL="10287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5ACBF0"/>
          </p15:clr>
        </p15:guide>
        <p15:guide id="2" orient="horz" pos="2208" userDrawn="1">
          <p15:clr>
            <a:srgbClr val="5ACBF0"/>
          </p15:clr>
        </p15:guide>
        <p15:guide id="3" orient="horz" pos="2112" userDrawn="1">
          <p15:clr>
            <a:srgbClr val="5ACBF0"/>
          </p15:clr>
        </p15:guide>
        <p15:guide id="4" orient="horz" pos="888" userDrawn="1">
          <p15:clr>
            <a:srgbClr val="5ACBF0"/>
          </p15:clr>
        </p15:guide>
        <p15:guide id="5" orient="horz" pos="3432" userDrawn="1">
          <p15:clr>
            <a:srgbClr val="5ACBF0"/>
          </p15:clr>
        </p15:guide>
        <p15:guide id="6" orient="horz" pos="3888" userDrawn="1">
          <p15:clr>
            <a:srgbClr val="5ACBF0"/>
          </p15:clr>
        </p15:guide>
        <p15:guide id="7" orient="horz" pos="4104" userDrawn="1">
          <p15:clr>
            <a:srgbClr val="5ACBF0"/>
          </p15:clr>
        </p15:guide>
        <p15:guide id="8" orient="horz" pos="216" userDrawn="1">
          <p15:clr>
            <a:srgbClr val="5ACBF0"/>
          </p15:clr>
        </p15:guide>
        <p15:guide id="9" pos="3792" userDrawn="1">
          <p15:clr>
            <a:srgbClr val="5ACBF0"/>
          </p15:clr>
        </p15:guide>
        <p15:guide id="10" pos="3888" userDrawn="1">
          <p15:clr>
            <a:srgbClr val="5ACBF0"/>
          </p15:clr>
        </p15:guide>
        <p15:guide id="19" pos="7464" userDrawn="1">
          <p15:clr>
            <a:srgbClr val="5ACBF0"/>
          </p15:clr>
        </p15:guide>
        <p15:guide id="20" pos="216" userDrawn="1">
          <p15:clr>
            <a:srgbClr val="5ACBF0"/>
          </p15:clr>
        </p15:guide>
        <p15:guide id="21" orient="horz" pos="3336" userDrawn="1">
          <p15:clr>
            <a:srgbClr val="5ACBF0"/>
          </p15:clr>
        </p15:guide>
        <p15:guide id="22" orient="horz" pos="984" userDrawn="1">
          <p15:clr>
            <a:srgbClr val="5ACBF0"/>
          </p15:clr>
        </p15:guide>
        <p15:guide id="23" pos="2568" userDrawn="1">
          <p15:clr>
            <a:srgbClr val="5ACBF0"/>
          </p15:clr>
        </p15:guide>
        <p15:guide id="24" pos="2664" userDrawn="1">
          <p15:clr>
            <a:srgbClr val="5ACBF0"/>
          </p15:clr>
        </p15:guide>
        <p15:guide id="25" pos="5112" userDrawn="1">
          <p15:clr>
            <a:srgbClr val="5ACBF0"/>
          </p15:clr>
        </p15:guide>
        <p15:guide id="26" pos="5016" userDrawn="1">
          <p15:clr>
            <a:srgbClr val="5ACBF0"/>
          </p15:clr>
        </p15:guide>
        <p15:guide id="27" pos="1440" userDrawn="1">
          <p15:clr>
            <a:srgbClr val="5ACBF0"/>
          </p15:clr>
        </p15:guide>
        <p15:guide id="28" pos="1344" userDrawn="1">
          <p15:clr>
            <a:srgbClr val="5ACBF0"/>
          </p15:clr>
        </p15:guide>
        <p15:guide id="29" pos="6240" userDrawn="1">
          <p15:clr>
            <a:srgbClr val="5ACBF0"/>
          </p15:clr>
        </p15:guide>
        <p15:guide id="30" pos="6336" userDrawn="1">
          <p15:clr>
            <a:srgbClr val="5ACBF0"/>
          </p15:clr>
        </p15:guide>
        <p15:guide id="31" orient="horz" pos="2160"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42.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7.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hyperlink" Target="https://fuse.fortinet.com/viewdocument/battle-card-fortianalyzer-vs-fort"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18" Type="http://schemas.openxmlformats.org/officeDocument/2006/relationships/image" Target="../media/image59.emf"/><Relationship Id="rId3" Type="http://schemas.openxmlformats.org/officeDocument/2006/relationships/image" Target="../media/image64.emf"/><Relationship Id="rId21" Type="http://schemas.openxmlformats.org/officeDocument/2006/relationships/image" Target="../media/image81.tiff"/><Relationship Id="rId7" Type="http://schemas.openxmlformats.org/officeDocument/2006/relationships/image" Target="../media/image68.emf"/><Relationship Id="rId12" Type="http://schemas.openxmlformats.org/officeDocument/2006/relationships/image" Target="../media/image73.emf"/><Relationship Id="rId17" Type="http://schemas.openxmlformats.org/officeDocument/2006/relationships/image" Target="../media/image78.emf"/><Relationship Id="rId2" Type="http://schemas.openxmlformats.org/officeDocument/2006/relationships/notesSlide" Target="../notesSlides/notesSlide19.xml"/><Relationship Id="rId16" Type="http://schemas.openxmlformats.org/officeDocument/2006/relationships/image" Target="../media/image77.emf"/><Relationship Id="rId20" Type="http://schemas.openxmlformats.org/officeDocument/2006/relationships/image" Target="../media/image80.emf"/><Relationship Id="rId1" Type="http://schemas.openxmlformats.org/officeDocument/2006/relationships/slideLayout" Target="../slideLayouts/slideLayout16.xml"/><Relationship Id="rId6" Type="http://schemas.openxmlformats.org/officeDocument/2006/relationships/image" Target="../media/image67.emf"/><Relationship Id="rId11" Type="http://schemas.openxmlformats.org/officeDocument/2006/relationships/image" Target="../media/image72.emf"/><Relationship Id="rId5" Type="http://schemas.openxmlformats.org/officeDocument/2006/relationships/image" Target="../media/image66.emf"/><Relationship Id="rId15" Type="http://schemas.openxmlformats.org/officeDocument/2006/relationships/image" Target="../media/image76.emf"/><Relationship Id="rId10" Type="http://schemas.openxmlformats.org/officeDocument/2006/relationships/image" Target="../media/image71.emf"/><Relationship Id="rId19" Type="http://schemas.openxmlformats.org/officeDocument/2006/relationships/image" Target="../media/image79.emf"/><Relationship Id="rId4" Type="http://schemas.openxmlformats.org/officeDocument/2006/relationships/image" Target="../media/image65.emf"/><Relationship Id="rId9" Type="http://schemas.openxmlformats.org/officeDocument/2006/relationships/image" Target="../media/image70.emf"/><Relationship Id="rId14" Type="http://schemas.openxmlformats.org/officeDocument/2006/relationships/image" Target="../media/image75.emf"/></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tiff"/><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ene, road, way, highway&#10;&#10;Description automatically generated">
            <a:extLst>
              <a:ext uri="{FF2B5EF4-FFF2-40B4-BE49-F238E27FC236}">
                <a16:creationId xmlns:a16="http://schemas.microsoft.com/office/drawing/2014/main" id="{1D098001-6E01-48FC-B543-7B495F58B8F5}"/>
              </a:ext>
            </a:extLst>
          </p:cNvPr>
          <p:cNvPicPr>
            <a:picLocks noChangeAspect="1"/>
          </p:cNvPicPr>
          <p:nvPr/>
        </p:nvPicPr>
        <p:blipFill>
          <a:blip r:embed="rId2"/>
          <a:stretch>
            <a:fillRect/>
          </a:stretch>
        </p:blipFill>
        <p:spPr>
          <a:xfrm>
            <a:off x="6440135" y="1112712"/>
            <a:ext cx="4662807" cy="4662807"/>
          </a:xfrm>
          <a:prstGeom prst="rect">
            <a:avLst/>
          </a:prstGeom>
        </p:spPr>
      </p:pic>
      <p:sp>
        <p:nvSpPr>
          <p:cNvPr id="2" name="Title 1">
            <a:extLst>
              <a:ext uri="{FF2B5EF4-FFF2-40B4-BE49-F238E27FC236}">
                <a16:creationId xmlns:a16="http://schemas.microsoft.com/office/drawing/2014/main" id="{2D4E381B-8172-4A9D-BA7C-9F49AB1D384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1A23FBD-2120-49D1-9CCE-82B79D84B855}"/>
              </a:ext>
            </a:extLst>
          </p:cNvPr>
          <p:cNvSpPr>
            <a:spLocks noGrp="1"/>
          </p:cNvSpPr>
          <p:nvPr>
            <p:ph idx="1"/>
          </p:nvPr>
        </p:nvSpPr>
        <p:spPr>
          <a:xfrm>
            <a:off x="261570" y="2264310"/>
            <a:ext cx="10841372" cy="4297680"/>
          </a:xfrm>
        </p:spPr>
        <p:txBody>
          <a:bodyPr/>
          <a:lstStyle/>
          <a:p>
            <a:r>
              <a:rPr lang="es-EC" dirty="0"/>
              <a:t>Fortinet y Operaciones de Seguridad</a:t>
            </a:r>
          </a:p>
          <a:p>
            <a:r>
              <a:rPr lang="es-EC" dirty="0"/>
              <a:t>Elementos Automatización Actividades SOC</a:t>
            </a:r>
          </a:p>
          <a:p>
            <a:r>
              <a:rPr lang="es-EC" dirty="0"/>
              <a:t>Puntos Clave</a:t>
            </a:r>
          </a:p>
          <a:p>
            <a:pPr marL="0" indent="0">
              <a:buNone/>
            </a:pPr>
            <a:endParaRPr lang="en-US" dirty="0"/>
          </a:p>
        </p:txBody>
      </p:sp>
    </p:spTree>
    <p:extLst>
      <p:ext uri="{BB962C8B-B14F-4D97-AF65-F5344CB8AC3E}">
        <p14:creationId xmlns:p14="http://schemas.microsoft.com/office/powerpoint/2010/main" val="30702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4CCBCF2-5F80-BF4D-8AFD-4D015BFDC2ED}"/>
              </a:ext>
            </a:extLst>
          </p:cNvPr>
          <p:cNvPicPr>
            <a:picLocks noChangeAspect="1"/>
          </p:cNvPicPr>
          <p:nvPr/>
        </p:nvPicPr>
        <p:blipFill>
          <a:blip r:embed="rId3"/>
          <a:stretch>
            <a:fillRect/>
          </a:stretch>
        </p:blipFill>
        <p:spPr>
          <a:xfrm>
            <a:off x="5679479" y="655044"/>
            <a:ext cx="5257800" cy="5257800"/>
          </a:xfrm>
          <a:prstGeom prst="rect">
            <a:avLst/>
          </a:prstGeom>
        </p:spPr>
      </p:pic>
      <p:sp>
        <p:nvSpPr>
          <p:cNvPr id="38" name="Oval 37">
            <a:extLst>
              <a:ext uri="{FF2B5EF4-FFF2-40B4-BE49-F238E27FC236}">
                <a16:creationId xmlns:a16="http://schemas.microsoft.com/office/drawing/2014/main" id="{502CFD33-10A0-455A-9031-0872EA056FF8}"/>
              </a:ext>
            </a:extLst>
          </p:cNvPr>
          <p:cNvSpPr/>
          <p:nvPr/>
        </p:nvSpPr>
        <p:spPr>
          <a:xfrm>
            <a:off x="6133588" y="5196203"/>
            <a:ext cx="84147" cy="84147"/>
          </a:xfrm>
          <a:prstGeom prst="ellipse">
            <a:avLst/>
          </a:prstGeom>
          <a:gradFill flip="none" rotWithShape="1">
            <a:gsLst>
              <a:gs pos="0">
                <a:schemeClr val="accent4"/>
              </a:gs>
              <a:gs pos="100000">
                <a:schemeClr val="accent4">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 name="Oval 1">
            <a:extLst>
              <a:ext uri="{FF2B5EF4-FFF2-40B4-BE49-F238E27FC236}">
                <a16:creationId xmlns:a16="http://schemas.microsoft.com/office/drawing/2014/main" id="{E4737EA8-AF35-4CB3-833D-4F7FF951D0F6}"/>
              </a:ext>
            </a:extLst>
          </p:cNvPr>
          <p:cNvSpPr/>
          <p:nvPr/>
        </p:nvSpPr>
        <p:spPr>
          <a:xfrm>
            <a:off x="10343494" y="1293612"/>
            <a:ext cx="84147" cy="84147"/>
          </a:xfrm>
          <a:prstGeom prst="ellipse">
            <a:avLst/>
          </a:prstGeom>
          <a:gradFill flip="none" rotWithShape="1">
            <a:gsLst>
              <a:gs pos="0">
                <a:schemeClr val="accent6"/>
              </a:gs>
              <a:gs pos="100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8" name="Oval 27">
            <a:extLst>
              <a:ext uri="{FF2B5EF4-FFF2-40B4-BE49-F238E27FC236}">
                <a16:creationId xmlns:a16="http://schemas.microsoft.com/office/drawing/2014/main" id="{C1791A42-BF0B-4A8F-858F-D0F8DDDE464C}"/>
              </a:ext>
            </a:extLst>
          </p:cNvPr>
          <p:cNvSpPr/>
          <p:nvPr/>
        </p:nvSpPr>
        <p:spPr>
          <a:xfrm>
            <a:off x="6553874" y="1033979"/>
            <a:ext cx="84147" cy="84147"/>
          </a:xfrm>
          <a:prstGeom prst="ellipse">
            <a:avLst/>
          </a:prstGeom>
          <a:gradFill flip="none" rotWithShape="1">
            <a:gsLst>
              <a:gs pos="0">
                <a:schemeClr val="bg2"/>
              </a:gs>
              <a:gs pos="100000">
                <a:schemeClr val="bg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29" name="Oval 28">
            <a:extLst>
              <a:ext uri="{FF2B5EF4-FFF2-40B4-BE49-F238E27FC236}">
                <a16:creationId xmlns:a16="http://schemas.microsoft.com/office/drawing/2014/main" id="{4F89FA0A-D7C5-4741-8574-9D4338E2235D}"/>
              </a:ext>
            </a:extLst>
          </p:cNvPr>
          <p:cNvSpPr/>
          <p:nvPr/>
        </p:nvSpPr>
        <p:spPr>
          <a:xfrm>
            <a:off x="11134739" y="2734790"/>
            <a:ext cx="84147" cy="84147"/>
          </a:xfrm>
          <a:prstGeom prst="ellipse">
            <a:avLst/>
          </a:prstGeom>
          <a:gradFill flip="none" rotWithShape="1">
            <a:gsLst>
              <a:gs pos="0">
                <a:schemeClr val="accent2"/>
              </a:gs>
              <a:gs pos="100000">
                <a:schemeClr val="accent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0" name="Oval 29">
            <a:extLst>
              <a:ext uri="{FF2B5EF4-FFF2-40B4-BE49-F238E27FC236}">
                <a16:creationId xmlns:a16="http://schemas.microsoft.com/office/drawing/2014/main" id="{9F2DE728-D888-4CCE-AF73-A2DBC12ABD52}"/>
              </a:ext>
            </a:extLst>
          </p:cNvPr>
          <p:cNvSpPr/>
          <p:nvPr/>
        </p:nvSpPr>
        <p:spPr>
          <a:xfrm>
            <a:off x="9545155" y="761735"/>
            <a:ext cx="84147" cy="84147"/>
          </a:xfrm>
          <a:prstGeom prst="ellipse">
            <a:avLst/>
          </a:prstGeom>
          <a:gradFill flip="none" rotWithShape="1">
            <a:gsLst>
              <a:gs pos="0">
                <a:schemeClr val="accent4"/>
              </a:gs>
              <a:gs pos="100000">
                <a:schemeClr val="accent4">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3" name="Oval 32">
            <a:extLst>
              <a:ext uri="{FF2B5EF4-FFF2-40B4-BE49-F238E27FC236}">
                <a16:creationId xmlns:a16="http://schemas.microsoft.com/office/drawing/2014/main" id="{643760AE-25DE-4451-860A-ADADAE9B72DB}"/>
              </a:ext>
            </a:extLst>
          </p:cNvPr>
          <p:cNvSpPr/>
          <p:nvPr/>
        </p:nvSpPr>
        <p:spPr>
          <a:xfrm>
            <a:off x="6394338" y="4365928"/>
            <a:ext cx="84147" cy="84147"/>
          </a:xfrm>
          <a:prstGeom prst="ellipse">
            <a:avLst/>
          </a:prstGeom>
          <a:gradFill flip="none" rotWithShape="1">
            <a:gsLst>
              <a:gs pos="0">
                <a:schemeClr val="accent6"/>
              </a:gs>
              <a:gs pos="100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4" name="Oval 33">
            <a:extLst>
              <a:ext uri="{FF2B5EF4-FFF2-40B4-BE49-F238E27FC236}">
                <a16:creationId xmlns:a16="http://schemas.microsoft.com/office/drawing/2014/main" id="{BEE2D20E-E565-414A-B01C-AC5EE3D4DB73}"/>
              </a:ext>
            </a:extLst>
          </p:cNvPr>
          <p:cNvSpPr/>
          <p:nvPr/>
        </p:nvSpPr>
        <p:spPr>
          <a:xfrm>
            <a:off x="9981934" y="5539622"/>
            <a:ext cx="84147" cy="84147"/>
          </a:xfrm>
          <a:prstGeom prst="ellipse">
            <a:avLst/>
          </a:prstGeom>
          <a:gradFill flip="none" rotWithShape="1">
            <a:gsLst>
              <a:gs pos="0">
                <a:schemeClr val="accent2"/>
              </a:gs>
              <a:gs pos="100000">
                <a:schemeClr val="accent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6" name="Oval 35">
            <a:extLst>
              <a:ext uri="{FF2B5EF4-FFF2-40B4-BE49-F238E27FC236}">
                <a16:creationId xmlns:a16="http://schemas.microsoft.com/office/drawing/2014/main" id="{C023A5C8-E360-4F95-A679-2C5E55828836}"/>
              </a:ext>
            </a:extLst>
          </p:cNvPr>
          <p:cNvSpPr/>
          <p:nvPr/>
        </p:nvSpPr>
        <p:spPr>
          <a:xfrm>
            <a:off x="10912238" y="4252813"/>
            <a:ext cx="84147" cy="84147"/>
          </a:xfrm>
          <a:prstGeom prst="ellipse">
            <a:avLst/>
          </a:prstGeom>
          <a:gradFill flip="none" rotWithShape="1">
            <a:gsLst>
              <a:gs pos="0">
                <a:srgbClr val="4BD496"/>
              </a:gs>
              <a:gs pos="100000">
                <a:srgbClr val="4BD49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7" name="Oval 36">
            <a:extLst>
              <a:ext uri="{FF2B5EF4-FFF2-40B4-BE49-F238E27FC236}">
                <a16:creationId xmlns:a16="http://schemas.microsoft.com/office/drawing/2014/main" id="{23992EDC-D50E-4FC1-8341-7958C6682719}"/>
              </a:ext>
            </a:extLst>
          </p:cNvPr>
          <p:cNvSpPr/>
          <p:nvPr/>
        </p:nvSpPr>
        <p:spPr>
          <a:xfrm>
            <a:off x="6230836" y="1382245"/>
            <a:ext cx="84147" cy="84147"/>
          </a:xfrm>
          <a:prstGeom prst="ellipse">
            <a:avLst/>
          </a:prstGeom>
          <a:gradFill flip="none" rotWithShape="1">
            <a:gsLst>
              <a:gs pos="0">
                <a:srgbClr val="4BD496"/>
              </a:gs>
              <a:gs pos="100000">
                <a:srgbClr val="4BD496">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39" name="Oval 38">
            <a:extLst>
              <a:ext uri="{FF2B5EF4-FFF2-40B4-BE49-F238E27FC236}">
                <a16:creationId xmlns:a16="http://schemas.microsoft.com/office/drawing/2014/main" id="{3C3E8FC2-BCD5-42D7-8A2A-EF956D81A03C}"/>
              </a:ext>
            </a:extLst>
          </p:cNvPr>
          <p:cNvSpPr/>
          <p:nvPr/>
        </p:nvSpPr>
        <p:spPr>
          <a:xfrm>
            <a:off x="6886589" y="5745871"/>
            <a:ext cx="84147" cy="84147"/>
          </a:xfrm>
          <a:prstGeom prst="ellipse">
            <a:avLst/>
          </a:prstGeom>
          <a:gradFill flip="none" rotWithShape="1">
            <a:gsLst>
              <a:gs pos="0">
                <a:schemeClr val="accent2"/>
              </a:gs>
              <a:gs pos="100000">
                <a:schemeClr val="accent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0" name="Oval 39">
            <a:extLst>
              <a:ext uri="{FF2B5EF4-FFF2-40B4-BE49-F238E27FC236}">
                <a16:creationId xmlns:a16="http://schemas.microsoft.com/office/drawing/2014/main" id="{61F4EFFF-5421-40D3-8107-9E9BF5A6DFEA}"/>
              </a:ext>
            </a:extLst>
          </p:cNvPr>
          <p:cNvSpPr/>
          <p:nvPr/>
        </p:nvSpPr>
        <p:spPr>
          <a:xfrm>
            <a:off x="6139471" y="2201702"/>
            <a:ext cx="84147" cy="84147"/>
          </a:xfrm>
          <a:prstGeom prst="ellipse">
            <a:avLst/>
          </a:prstGeom>
          <a:gradFill flip="none" rotWithShape="1">
            <a:gsLst>
              <a:gs pos="0">
                <a:schemeClr val="bg2"/>
              </a:gs>
              <a:gs pos="100000">
                <a:schemeClr val="bg2">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77" name="Freeform: Shape 76">
            <a:extLst>
              <a:ext uri="{FF2B5EF4-FFF2-40B4-BE49-F238E27FC236}">
                <a16:creationId xmlns:a16="http://schemas.microsoft.com/office/drawing/2014/main" id="{D9BE191B-E386-43DE-A94F-E440674E4B6E}"/>
              </a:ext>
            </a:extLst>
          </p:cNvPr>
          <p:cNvSpPr/>
          <p:nvPr/>
        </p:nvSpPr>
        <p:spPr>
          <a:xfrm>
            <a:off x="4681354" y="450165"/>
            <a:ext cx="7493861" cy="6066835"/>
          </a:xfrm>
          <a:custGeom>
            <a:avLst/>
            <a:gdLst>
              <a:gd name="connsiteX0" fmla="*/ 3604085 w 7479793"/>
              <a:gd name="connsiteY0" fmla="*/ 664107 h 6858000"/>
              <a:gd name="connsiteX1" fmla="*/ 975185 w 7479793"/>
              <a:gd name="connsiteY1" fmla="*/ 3293007 h 6858000"/>
              <a:gd name="connsiteX2" fmla="*/ 3604085 w 7479793"/>
              <a:gd name="connsiteY2" fmla="*/ 5921907 h 6858000"/>
              <a:gd name="connsiteX3" fmla="*/ 6232985 w 7479793"/>
              <a:gd name="connsiteY3" fmla="*/ 3293007 h 6858000"/>
              <a:gd name="connsiteX4" fmla="*/ 3604085 w 7479793"/>
              <a:gd name="connsiteY4" fmla="*/ 664107 h 6858000"/>
              <a:gd name="connsiteX5" fmla="*/ 3578 w 7479793"/>
              <a:gd name="connsiteY5" fmla="*/ 0 h 6858000"/>
              <a:gd name="connsiteX6" fmla="*/ 7479792 w 7479793"/>
              <a:gd name="connsiteY6" fmla="*/ 0 h 6858000"/>
              <a:gd name="connsiteX7" fmla="*/ 7479792 w 7479793"/>
              <a:gd name="connsiteY7" fmla="*/ 6028640 h 6858000"/>
              <a:gd name="connsiteX8" fmla="*/ 7479793 w 7479793"/>
              <a:gd name="connsiteY8" fmla="*/ 6028640 h 6858000"/>
              <a:gd name="connsiteX9" fmla="*/ 7479793 w 7479793"/>
              <a:gd name="connsiteY9" fmla="*/ 6517001 h 6858000"/>
              <a:gd name="connsiteX10" fmla="*/ 7479792 w 7479793"/>
              <a:gd name="connsiteY10" fmla="*/ 6517001 h 6858000"/>
              <a:gd name="connsiteX11" fmla="*/ 7479792 w 7479793"/>
              <a:gd name="connsiteY11" fmla="*/ 6858000 h 6858000"/>
              <a:gd name="connsiteX12" fmla="*/ 3218057 w 7479793"/>
              <a:gd name="connsiteY12" fmla="*/ 6858000 h 6858000"/>
              <a:gd name="connsiteX13" fmla="*/ 3218057 w 7479793"/>
              <a:gd name="connsiteY13" fmla="*/ 6540482 h 6858000"/>
              <a:gd name="connsiteX14" fmla="*/ 0 w 7479793"/>
              <a:gd name="connsiteY14" fmla="*/ 6540482 h 6858000"/>
              <a:gd name="connsiteX15" fmla="*/ 0 w 7479793"/>
              <a:gd name="connsiteY15" fmla="*/ 6208997 h 6858000"/>
              <a:gd name="connsiteX16" fmla="*/ 1 w 7479793"/>
              <a:gd name="connsiteY16" fmla="*/ 6208997 h 6858000"/>
              <a:gd name="connsiteX17" fmla="*/ 1 w 7479793"/>
              <a:gd name="connsiteY17" fmla="*/ 6028640 h 6858000"/>
              <a:gd name="connsiteX18" fmla="*/ 3578 w 7479793"/>
              <a:gd name="connsiteY18" fmla="*/ 6028640 h 6858000"/>
              <a:gd name="connsiteX0" fmla="*/ 3604085 w 7479793"/>
              <a:gd name="connsiteY0" fmla="*/ 664107 h 6858000"/>
              <a:gd name="connsiteX1" fmla="*/ 975185 w 7479793"/>
              <a:gd name="connsiteY1" fmla="*/ 3293007 h 6858000"/>
              <a:gd name="connsiteX2" fmla="*/ 3604085 w 7479793"/>
              <a:gd name="connsiteY2" fmla="*/ 5921907 h 6858000"/>
              <a:gd name="connsiteX3" fmla="*/ 6232985 w 7479793"/>
              <a:gd name="connsiteY3" fmla="*/ 3293007 h 6858000"/>
              <a:gd name="connsiteX4" fmla="*/ 3604085 w 7479793"/>
              <a:gd name="connsiteY4" fmla="*/ 664107 h 6858000"/>
              <a:gd name="connsiteX5" fmla="*/ 3578 w 7479793"/>
              <a:gd name="connsiteY5" fmla="*/ 0 h 6858000"/>
              <a:gd name="connsiteX6" fmla="*/ 7479792 w 7479793"/>
              <a:gd name="connsiteY6" fmla="*/ 0 h 6858000"/>
              <a:gd name="connsiteX7" fmla="*/ 7479792 w 7479793"/>
              <a:gd name="connsiteY7" fmla="*/ 6028640 h 6858000"/>
              <a:gd name="connsiteX8" fmla="*/ 7479793 w 7479793"/>
              <a:gd name="connsiteY8" fmla="*/ 6028640 h 6858000"/>
              <a:gd name="connsiteX9" fmla="*/ 7479793 w 7479793"/>
              <a:gd name="connsiteY9" fmla="*/ 6517001 h 6858000"/>
              <a:gd name="connsiteX10" fmla="*/ 7479792 w 7479793"/>
              <a:gd name="connsiteY10" fmla="*/ 6517001 h 6858000"/>
              <a:gd name="connsiteX11" fmla="*/ 3218057 w 7479793"/>
              <a:gd name="connsiteY11" fmla="*/ 6858000 h 6858000"/>
              <a:gd name="connsiteX12" fmla="*/ 3218057 w 7479793"/>
              <a:gd name="connsiteY12" fmla="*/ 6540482 h 6858000"/>
              <a:gd name="connsiteX13" fmla="*/ 0 w 7479793"/>
              <a:gd name="connsiteY13" fmla="*/ 6540482 h 6858000"/>
              <a:gd name="connsiteX14" fmla="*/ 0 w 7479793"/>
              <a:gd name="connsiteY14" fmla="*/ 6208997 h 6858000"/>
              <a:gd name="connsiteX15" fmla="*/ 1 w 7479793"/>
              <a:gd name="connsiteY15" fmla="*/ 6208997 h 6858000"/>
              <a:gd name="connsiteX16" fmla="*/ 1 w 7479793"/>
              <a:gd name="connsiteY16" fmla="*/ 6028640 h 6858000"/>
              <a:gd name="connsiteX17" fmla="*/ 3578 w 7479793"/>
              <a:gd name="connsiteY17" fmla="*/ 6028640 h 6858000"/>
              <a:gd name="connsiteX18" fmla="*/ 3578 w 7479793"/>
              <a:gd name="connsiteY18" fmla="*/ 0 h 6858000"/>
              <a:gd name="connsiteX0" fmla="*/ 3604085 w 7479793"/>
              <a:gd name="connsiteY0" fmla="*/ 664107 h 6540482"/>
              <a:gd name="connsiteX1" fmla="*/ 975185 w 7479793"/>
              <a:gd name="connsiteY1" fmla="*/ 3293007 h 6540482"/>
              <a:gd name="connsiteX2" fmla="*/ 3604085 w 7479793"/>
              <a:gd name="connsiteY2" fmla="*/ 5921907 h 6540482"/>
              <a:gd name="connsiteX3" fmla="*/ 6232985 w 7479793"/>
              <a:gd name="connsiteY3" fmla="*/ 3293007 h 6540482"/>
              <a:gd name="connsiteX4" fmla="*/ 3604085 w 7479793"/>
              <a:gd name="connsiteY4" fmla="*/ 664107 h 6540482"/>
              <a:gd name="connsiteX5" fmla="*/ 3578 w 7479793"/>
              <a:gd name="connsiteY5" fmla="*/ 0 h 6540482"/>
              <a:gd name="connsiteX6" fmla="*/ 7479792 w 7479793"/>
              <a:gd name="connsiteY6" fmla="*/ 0 h 6540482"/>
              <a:gd name="connsiteX7" fmla="*/ 7479792 w 7479793"/>
              <a:gd name="connsiteY7" fmla="*/ 6028640 h 6540482"/>
              <a:gd name="connsiteX8" fmla="*/ 7479793 w 7479793"/>
              <a:gd name="connsiteY8" fmla="*/ 6028640 h 6540482"/>
              <a:gd name="connsiteX9" fmla="*/ 7479793 w 7479793"/>
              <a:gd name="connsiteY9" fmla="*/ 6517001 h 6540482"/>
              <a:gd name="connsiteX10" fmla="*/ 7479792 w 7479793"/>
              <a:gd name="connsiteY10" fmla="*/ 6517001 h 6540482"/>
              <a:gd name="connsiteX11" fmla="*/ 3218057 w 7479793"/>
              <a:gd name="connsiteY11" fmla="*/ 6540482 h 6540482"/>
              <a:gd name="connsiteX12" fmla="*/ 0 w 7479793"/>
              <a:gd name="connsiteY12" fmla="*/ 6540482 h 6540482"/>
              <a:gd name="connsiteX13" fmla="*/ 0 w 7479793"/>
              <a:gd name="connsiteY13" fmla="*/ 6208997 h 6540482"/>
              <a:gd name="connsiteX14" fmla="*/ 1 w 7479793"/>
              <a:gd name="connsiteY14" fmla="*/ 6208997 h 6540482"/>
              <a:gd name="connsiteX15" fmla="*/ 1 w 7479793"/>
              <a:gd name="connsiteY15" fmla="*/ 6028640 h 6540482"/>
              <a:gd name="connsiteX16" fmla="*/ 3578 w 7479793"/>
              <a:gd name="connsiteY16" fmla="*/ 6028640 h 6540482"/>
              <a:gd name="connsiteX17" fmla="*/ 3578 w 7479793"/>
              <a:gd name="connsiteY17" fmla="*/ 0 h 6540482"/>
              <a:gd name="connsiteX0" fmla="*/ 3604085 w 7479793"/>
              <a:gd name="connsiteY0" fmla="*/ 664107 h 6540482"/>
              <a:gd name="connsiteX1" fmla="*/ 975185 w 7479793"/>
              <a:gd name="connsiteY1" fmla="*/ 3293007 h 6540482"/>
              <a:gd name="connsiteX2" fmla="*/ 3604085 w 7479793"/>
              <a:gd name="connsiteY2" fmla="*/ 5921907 h 6540482"/>
              <a:gd name="connsiteX3" fmla="*/ 6232985 w 7479793"/>
              <a:gd name="connsiteY3" fmla="*/ 3293007 h 6540482"/>
              <a:gd name="connsiteX4" fmla="*/ 3604085 w 7479793"/>
              <a:gd name="connsiteY4" fmla="*/ 664107 h 6540482"/>
              <a:gd name="connsiteX5" fmla="*/ 3578 w 7479793"/>
              <a:gd name="connsiteY5" fmla="*/ 0 h 6540482"/>
              <a:gd name="connsiteX6" fmla="*/ 7479792 w 7479793"/>
              <a:gd name="connsiteY6" fmla="*/ 0 h 6540482"/>
              <a:gd name="connsiteX7" fmla="*/ 7479792 w 7479793"/>
              <a:gd name="connsiteY7" fmla="*/ 6028640 h 6540482"/>
              <a:gd name="connsiteX8" fmla="*/ 7479793 w 7479793"/>
              <a:gd name="connsiteY8" fmla="*/ 6028640 h 6540482"/>
              <a:gd name="connsiteX9" fmla="*/ 7479793 w 7479793"/>
              <a:gd name="connsiteY9" fmla="*/ 6517001 h 6540482"/>
              <a:gd name="connsiteX10" fmla="*/ 7479792 w 7479793"/>
              <a:gd name="connsiteY10" fmla="*/ 6517001 h 6540482"/>
              <a:gd name="connsiteX11" fmla="*/ 0 w 7479793"/>
              <a:gd name="connsiteY11" fmla="*/ 6540482 h 6540482"/>
              <a:gd name="connsiteX12" fmla="*/ 0 w 7479793"/>
              <a:gd name="connsiteY12" fmla="*/ 6208997 h 6540482"/>
              <a:gd name="connsiteX13" fmla="*/ 1 w 7479793"/>
              <a:gd name="connsiteY13" fmla="*/ 6208997 h 6540482"/>
              <a:gd name="connsiteX14" fmla="*/ 1 w 7479793"/>
              <a:gd name="connsiteY14" fmla="*/ 6028640 h 6540482"/>
              <a:gd name="connsiteX15" fmla="*/ 3578 w 7479793"/>
              <a:gd name="connsiteY15" fmla="*/ 6028640 h 6540482"/>
              <a:gd name="connsiteX16" fmla="*/ 3578 w 7479793"/>
              <a:gd name="connsiteY16" fmla="*/ 0 h 6540482"/>
              <a:gd name="connsiteX0" fmla="*/ 3618153 w 7493861"/>
              <a:gd name="connsiteY0" fmla="*/ 664107 h 6517001"/>
              <a:gd name="connsiteX1" fmla="*/ 989253 w 7493861"/>
              <a:gd name="connsiteY1" fmla="*/ 3293007 h 6517001"/>
              <a:gd name="connsiteX2" fmla="*/ 3618153 w 7493861"/>
              <a:gd name="connsiteY2" fmla="*/ 5921907 h 6517001"/>
              <a:gd name="connsiteX3" fmla="*/ 6247053 w 7493861"/>
              <a:gd name="connsiteY3" fmla="*/ 3293007 h 6517001"/>
              <a:gd name="connsiteX4" fmla="*/ 3618153 w 7493861"/>
              <a:gd name="connsiteY4" fmla="*/ 664107 h 6517001"/>
              <a:gd name="connsiteX5" fmla="*/ 17646 w 7493861"/>
              <a:gd name="connsiteY5" fmla="*/ 0 h 6517001"/>
              <a:gd name="connsiteX6" fmla="*/ 7493860 w 7493861"/>
              <a:gd name="connsiteY6" fmla="*/ 0 h 6517001"/>
              <a:gd name="connsiteX7" fmla="*/ 7493860 w 7493861"/>
              <a:gd name="connsiteY7" fmla="*/ 6028640 h 6517001"/>
              <a:gd name="connsiteX8" fmla="*/ 7493861 w 7493861"/>
              <a:gd name="connsiteY8" fmla="*/ 6028640 h 6517001"/>
              <a:gd name="connsiteX9" fmla="*/ 7493861 w 7493861"/>
              <a:gd name="connsiteY9" fmla="*/ 6517001 h 6517001"/>
              <a:gd name="connsiteX10" fmla="*/ 7493860 w 7493861"/>
              <a:gd name="connsiteY10" fmla="*/ 6517001 h 6517001"/>
              <a:gd name="connsiteX11" fmla="*/ 0 w 7493861"/>
              <a:gd name="connsiteY11" fmla="*/ 6399805 h 6517001"/>
              <a:gd name="connsiteX12" fmla="*/ 14068 w 7493861"/>
              <a:gd name="connsiteY12" fmla="*/ 6208997 h 6517001"/>
              <a:gd name="connsiteX13" fmla="*/ 14069 w 7493861"/>
              <a:gd name="connsiteY13" fmla="*/ 6208997 h 6517001"/>
              <a:gd name="connsiteX14" fmla="*/ 14069 w 7493861"/>
              <a:gd name="connsiteY14" fmla="*/ 6028640 h 6517001"/>
              <a:gd name="connsiteX15" fmla="*/ 17646 w 7493861"/>
              <a:gd name="connsiteY15" fmla="*/ 6028640 h 6517001"/>
              <a:gd name="connsiteX16" fmla="*/ 17646 w 7493861"/>
              <a:gd name="connsiteY16" fmla="*/ 0 h 6517001"/>
              <a:gd name="connsiteX0" fmla="*/ 3618153 w 7493861"/>
              <a:gd name="connsiteY0" fmla="*/ 664107 h 6517001"/>
              <a:gd name="connsiteX1" fmla="*/ 989253 w 7493861"/>
              <a:gd name="connsiteY1" fmla="*/ 3293007 h 6517001"/>
              <a:gd name="connsiteX2" fmla="*/ 3618153 w 7493861"/>
              <a:gd name="connsiteY2" fmla="*/ 5921907 h 6517001"/>
              <a:gd name="connsiteX3" fmla="*/ 6247053 w 7493861"/>
              <a:gd name="connsiteY3" fmla="*/ 3293007 h 6517001"/>
              <a:gd name="connsiteX4" fmla="*/ 3618153 w 7493861"/>
              <a:gd name="connsiteY4" fmla="*/ 664107 h 6517001"/>
              <a:gd name="connsiteX5" fmla="*/ 17646 w 7493861"/>
              <a:gd name="connsiteY5" fmla="*/ 0 h 6517001"/>
              <a:gd name="connsiteX6" fmla="*/ 7493860 w 7493861"/>
              <a:gd name="connsiteY6" fmla="*/ 0 h 6517001"/>
              <a:gd name="connsiteX7" fmla="*/ 7493860 w 7493861"/>
              <a:gd name="connsiteY7" fmla="*/ 6028640 h 6517001"/>
              <a:gd name="connsiteX8" fmla="*/ 7493861 w 7493861"/>
              <a:gd name="connsiteY8" fmla="*/ 6028640 h 6517001"/>
              <a:gd name="connsiteX9" fmla="*/ 7493861 w 7493861"/>
              <a:gd name="connsiteY9" fmla="*/ 6517001 h 6517001"/>
              <a:gd name="connsiteX10" fmla="*/ 7493860 w 7493861"/>
              <a:gd name="connsiteY10" fmla="*/ 6390392 h 6517001"/>
              <a:gd name="connsiteX11" fmla="*/ 0 w 7493861"/>
              <a:gd name="connsiteY11" fmla="*/ 6399805 h 6517001"/>
              <a:gd name="connsiteX12" fmla="*/ 14068 w 7493861"/>
              <a:gd name="connsiteY12" fmla="*/ 6208997 h 6517001"/>
              <a:gd name="connsiteX13" fmla="*/ 14069 w 7493861"/>
              <a:gd name="connsiteY13" fmla="*/ 6208997 h 6517001"/>
              <a:gd name="connsiteX14" fmla="*/ 14069 w 7493861"/>
              <a:gd name="connsiteY14" fmla="*/ 6028640 h 6517001"/>
              <a:gd name="connsiteX15" fmla="*/ 17646 w 7493861"/>
              <a:gd name="connsiteY15" fmla="*/ 6028640 h 6517001"/>
              <a:gd name="connsiteX16" fmla="*/ 17646 w 7493861"/>
              <a:gd name="connsiteY16" fmla="*/ 0 h 6517001"/>
              <a:gd name="connsiteX0" fmla="*/ 3618153 w 7493861"/>
              <a:gd name="connsiteY0" fmla="*/ 664107 h 6517001"/>
              <a:gd name="connsiteX1" fmla="*/ 989253 w 7493861"/>
              <a:gd name="connsiteY1" fmla="*/ 3293007 h 6517001"/>
              <a:gd name="connsiteX2" fmla="*/ 3618153 w 7493861"/>
              <a:gd name="connsiteY2" fmla="*/ 5921907 h 6517001"/>
              <a:gd name="connsiteX3" fmla="*/ 6247053 w 7493861"/>
              <a:gd name="connsiteY3" fmla="*/ 3293007 h 6517001"/>
              <a:gd name="connsiteX4" fmla="*/ 3618153 w 7493861"/>
              <a:gd name="connsiteY4" fmla="*/ 664107 h 6517001"/>
              <a:gd name="connsiteX5" fmla="*/ 31714 w 7493861"/>
              <a:gd name="connsiteY5" fmla="*/ 450166 h 6517001"/>
              <a:gd name="connsiteX6" fmla="*/ 7493860 w 7493861"/>
              <a:gd name="connsiteY6" fmla="*/ 0 h 6517001"/>
              <a:gd name="connsiteX7" fmla="*/ 7493860 w 7493861"/>
              <a:gd name="connsiteY7" fmla="*/ 6028640 h 6517001"/>
              <a:gd name="connsiteX8" fmla="*/ 7493861 w 7493861"/>
              <a:gd name="connsiteY8" fmla="*/ 6028640 h 6517001"/>
              <a:gd name="connsiteX9" fmla="*/ 7493861 w 7493861"/>
              <a:gd name="connsiteY9" fmla="*/ 6517001 h 6517001"/>
              <a:gd name="connsiteX10" fmla="*/ 7493860 w 7493861"/>
              <a:gd name="connsiteY10" fmla="*/ 6390392 h 6517001"/>
              <a:gd name="connsiteX11" fmla="*/ 0 w 7493861"/>
              <a:gd name="connsiteY11" fmla="*/ 6399805 h 6517001"/>
              <a:gd name="connsiteX12" fmla="*/ 14068 w 7493861"/>
              <a:gd name="connsiteY12" fmla="*/ 6208997 h 6517001"/>
              <a:gd name="connsiteX13" fmla="*/ 14069 w 7493861"/>
              <a:gd name="connsiteY13" fmla="*/ 6208997 h 6517001"/>
              <a:gd name="connsiteX14" fmla="*/ 14069 w 7493861"/>
              <a:gd name="connsiteY14" fmla="*/ 6028640 h 6517001"/>
              <a:gd name="connsiteX15" fmla="*/ 17646 w 7493861"/>
              <a:gd name="connsiteY15" fmla="*/ 6028640 h 6517001"/>
              <a:gd name="connsiteX16" fmla="*/ 31714 w 7493861"/>
              <a:gd name="connsiteY16" fmla="*/ 450166 h 6517001"/>
              <a:gd name="connsiteX0" fmla="*/ 3618153 w 7493861"/>
              <a:gd name="connsiteY0" fmla="*/ 213941 h 6066835"/>
              <a:gd name="connsiteX1" fmla="*/ 989253 w 7493861"/>
              <a:gd name="connsiteY1" fmla="*/ 2842841 h 6066835"/>
              <a:gd name="connsiteX2" fmla="*/ 3618153 w 7493861"/>
              <a:gd name="connsiteY2" fmla="*/ 5471741 h 6066835"/>
              <a:gd name="connsiteX3" fmla="*/ 6247053 w 7493861"/>
              <a:gd name="connsiteY3" fmla="*/ 2842841 h 6066835"/>
              <a:gd name="connsiteX4" fmla="*/ 3618153 w 7493861"/>
              <a:gd name="connsiteY4" fmla="*/ 213941 h 6066835"/>
              <a:gd name="connsiteX5" fmla="*/ 31714 w 7493861"/>
              <a:gd name="connsiteY5" fmla="*/ 0 h 6066835"/>
              <a:gd name="connsiteX6" fmla="*/ 7493860 w 7493861"/>
              <a:gd name="connsiteY6" fmla="*/ 0 h 6066835"/>
              <a:gd name="connsiteX7" fmla="*/ 7493860 w 7493861"/>
              <a:gd name="connsiteY7" fmla="*/ 5578474 h 6066835"/>
              <a:gd name="connsiteX8" fmla="*/ 7493861 w 7493861"/>
              <a:gd name="connsiteY8" fmla="*/ 5578474 h 6066835"/>
              <a:gd name="connsiteX9" fmla="*/ 7493861 w 7493861"/>
              <a:gd name="connsiteY9" fmla="*/ 6066835 h 6066835"/>
              <a:gd name="connsiteX10" fmla="*/ 7493860 w 7493861"/>
              <a:gd name="connsiteY10" fmla="*/ 5940226 h 6066835"/>
              <a:gd name="connsiteX11" fmla="*/ 0 w 7493861"/>
              <a:gd name="connsiteY11" fmla="*/ 5949639 h 6066835"/>
              <a:gd name="connsiteX12" fmla="*/ 14068 w 7493861"/>
              <a:gd name="connsiteY12" fmla="*/ 5758831 h 6066835"/>
              <a:gd name="connsiteX13" fmla="*/ 14069 w 7493861"/>
              <a:gd name="connsiteY13" fmla="*/ 5758831 h 6066835"/>
              <a:gd name="connsiteX14" fmla="*/ 14069 w 7493861"/>
              <a:gd name="connsiteY14" fmla="*/ 5578474 h 6066835"/>
              <a:gd name="connsiteX15" fmla="*/ 17646 w 7493861"/>
              <a:gd name="connsiteY15" fmla="*/ 5578474 h 6066835"/>
              <a:gd name="connsiteX16" fmla="*/ 31714 w 7493861"/>
              <a:gd name="connsiteY16" fmla="*/ 0 h 606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3861" h="6066835">
                <a:moveTo>
                  <a:pt x="3618153" y="213941"/>
                </a:moveTo>
                <a:cubicBezTo>
                  <a:pt x="2166252" y="213941"/>
                  <a:pt x="989253" y="1390940"/>
                  <a:pt x="989253" y="2842841"/>
                </a:cubicBezTo>
                <a:cubicBezTo>
                  <a:pt x="989253" y="4294742"/>
                  <a:pt x="2166252" y="5471741"/>
                  <a:pt x="3618153" y="5471741"/>
                </a:cubicBezTo>
                <a:cubicBezTo>
                  <a:pt x="5070054" y="5471741"/>
                  <a:pt x="6247053" y="4294742"/>
                  <a:pt x="6247053" y="2842841"/>
                </a:cubicBezTo>
                <a:cubicBezTo>
                  <a:pt x="6247053" y="1390940"/>
                  <a:pt x="5070054" y="213941"/>
                  <a:pt x="3618153" y="213941"/>
                </a:cubicBezTo>
                <a:close/>
                <a:moveTo>
                  <a:pt x="31714" y="0"/>
                </a:moveTo>
                <a:lnTo>
                  <a:pt x="7493860" y="0"/>
                </a:lnTo>
                <a:lnTo>
                  <a:pt x="7493860" y="5578474"/>
                </a:lnTo>
                <a:lnTo>
                  <a:pt x="7493861" y="5578474"/>
                </a:lnTo>
                <a:lnTo>
                  <a:pt x="7493861" y="6066835"/>
                </a:lnTo>
                <a:cubicBezTo>
                  <a:pt x="7493861" y="6024632"/>
                  <a:pt x="7493860" y="5982429"/>
                  <a:pt x="7493860" y="5940226"/>
                </a:cubicBezTo>
                <a:lnTo>
                  <a:pt x="0" y="5949639"/>
                </a:lnTo>
                <a:lnTo>
                  <a:pt x="14068" y="5758831"/>
                </a:lnTo>
                <a:lnTo>
                  <a:pt x="14069" y="5758831"/>
                </a:lnTo>
                <a:lnTo>
                  <a:pt x="14069" y="5578474"/>
                </a:lnTo>
                <a:lnTo>
                  <a:pt x="17646" y="5578474"/>
                </a:lnTo>
                <a:cubicBezTo>
                  <a:pt x="22335" y="3718983"/>
                  <a:pt x="27025" y="1859491"/>
                  <a:pt x="31714" y="0"/>
                </a:cubicBezTo>
                <a:close/>
              </a:path>
            </a:pathLst>
          </a:cu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spcBef>
                <a:spcPts val="300"/>
              </a:spcBef>
            </a:pPr>
            <a:endParaRPr lang="en-US" sz="1400" err="1"/>
          </a:p>
        </p:txBody>
      </p:sp>
      <p:pic>
        <p:nvPicPr>
          <p:cNvPr id="91" name="Picture 90">
            <a:extLst>
              <a:ext uri="{FF2B5EF4-FFF2-40B4-BE49-F238E27FC236}">
                <a16:creationId xmlns:a16="http://schemas.microsoft.com/office/drawing/2014/main" id="{A8638597-26D2-7646-8610-6E7305E5FA6B}"/>
              </a:ext>
            </a:extLst>
          </p:cNvPr>
          <p:cNvPicPr>
            <a:picLocks noChangeAspect="1"/>
          </p:cNvPicPr>
          <p:nvPr/>
        </p:nvPicPr>
        <p:blipFill>
          <a:blip r:embed="rId4"/>
          <a:stretch>
            <a:fillRect/>
          </a:stretch>
        </p:blipFill>
        <p:spPr>
          <a:xfrm>
            <a:off x="5564574" y="539711"/>
            <a:ext cx="5486400" cy="5496616"/>
          </a:xfrm>
          <a:prstGeom prst="rect">
            <a:avLst/>
          </a:prstGeom>
        </p:spPr>
      </p:pic>
      <p:sp>
        <p:nvSpPr>
          <p:cNvPr id="52" name="Rectangle 51">
            <a:extLst>
              <a:ext uri="{FF2B5EF4-FFF2-40B4-BE49-F238E27FC236}">
                <a16:creationId xmlns:a16="http://schemas.microsoft.com/office/drawing/2014/main" id="{06E195CE-E203-D248-A0E4-221564B31025}"/>
              </a:ext>
            </a:extLst>
          </p:cNvPr>
          <p:cNvSpPr>
            <a:spLocks noChangeAspect="1"/>
          </p:cNvSpPr>
          <p:nvPr/>
        </p:nvSpPr>
        <p:spPr>
          <a:xfrm>
            <a:off x="0" y="429691"/>
            <a:ext cx="4060379" cy="55694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a:solidFill>
                <a:schemeClr val="bg1"/>
              </a:solidFill>
            </a:endParaRPr>
          </a:p>
        </p:txBody>
      </p:sp>
      <p:sp>
        <p:nvSpPr>
          <p:cNvPr id="55" name="Title 2">
            <a:extLst>
              <a:ext uri="{FF2B5EF4-FFF2-40B4-BE49-F238E27FC236}">
                <a16:creationId xmlns:a16="http://schemas.microsoft.com/office/drawing/2014/main" id="{ECA93092-613A-5844-B6F0-5B1C53F68F0A}"/>
              </a:ext>
            </a:extLst>
          </p:cNvPr>
          <p:cNvSpPr txBox="1">
            <a:spLocks/>
          </p:cNvSpPr>
          <p:nvPr/>
        </p:nvSpPr>
        <p:spPr>
          <a:xfrm>
            <a:off x="570270" y="3130045"/>
            <a:ext cx="2919095" cy="1412694"/>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a:spcBef>
                <a:spcPts val="1200"/>
              </a:spcBef>
              <a:spcAft>
                <a:spcPts val="1200"/>
              </a:spcAft>
            </a:pPr>
            <a:r>
              <a:rPr lang="en-US">
                <a:solidFill>
                  <a:schemeClr val="tx1"/>
                </a:solidFill>
              </a:rPr>
              <a:t>Fabric Management Center</a:t>
            </a:r>
          </a:p>
        </p:txBody>
      </p:sp>
      <p:sp>
        <p:nvSpPr>
          <p:cNvPr id="62" name="Title 2">
            <a:extLst>
              <a:ext uri="{FF2B5EF4-FFF2-40B4-BE49-F238E27FC236}">
                <a16:creationId xmlns:a16="http://schemas.microsoft.com/office/drawing/2014/main" id="{A1F9F8FC-87F6-574E-8BAF-60869CA7EEC6}"/>
              </a:ext>
            </a:extLst>
          </p:cNvPr>
          <p:cNvSpPr txBox="1">
            <a:spLocks/>
          </p:cNvSpPr>
          <p:nvPr/>
        </p:nvSpPr>
        <p:spPr>
          <a:xfrm>
            <a:off x="570269" y="4840018"/>
            <a:ext cx="2919095" cy="307777"/>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lvl="0">
              <a:lnSpc>
                <a:spcPct val="100000"/>
              </a:lnSpc>
              <a:spcBef>
                <a:spcPts val="1400"/>
              </a:spcBef>
            </a:pPr>
            <a:r>
              <a:rPr lang="en-US" sz="2000" kern="100" spc="-40">
                <a:solidFill>
                  <a:schemeClr val="tx2"/>
                </a:solidFill>
                <a:ea typeface="+mn-ea"/>
                <a:cs typeface="+mn-cs"/>
              </a:rPr>
              <a:t>SOC Automation</a:t>
            </a:r>
            <a:endParaRPr lang="en-US" sz="1600" b="0" spc="0">
              <a:solidFill>
                <a:schemeClr val="tx2"/>
              </a:solidFill>
              <a:ea typeface="+mn-ea"/>
              <a:cs typeface="+mn-cs"/>
            </a:endParaRPr>
          </a:p>
        </p:txBody>
      </p:sp>
      <p:pic>
        <p:nvPicPr>
          <p:cNvPr id="66" name="Picture 52">
            <a:extLst>
              <a:ext uri="{FF2B5EF4-FFF2-40B4-BE49-F238E27FC236}">
                <a16:creationId xmlns:a16="http://schemas.microsoft.com/office/drawing/2014/main" id="{F7478DBF-C495-3149-A385-664919C37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6092" y="1683675"/>
            <a:ext cx="5250715" cy="4539680"/>
          </a:xfrm>
          <a:prstGeom prst="rect">
            <a:avLst/>
          </a:prstGeom>
        </p:spPr>
      </p:pic>
      <p:pic>
        <p:nvPicPr>
          <p:cNvPr id="80" name="Picture 51">
            <a:extLst>
              <a:ext uri="{FF2B5EF4-FFF2-40B4-BE49-F238E27FC236}">
                <a16:creationId xmlns:a16="http://schemas.microsoft.com/office/drawing/2014/main" id="{DC2F4EF4-183F-BC4C-84E3-D802AD027623}"/>
              </a:ext>
            </a:extLst>
          </p:cNvPr>
          <p:cNvPicPr>
            <a:picLocks noChangeAspect="1"/>
          </p:cNvPicPr>
          <p:nvPr/>
        </p:nvPicPr>
        <p:blipFill>
          <a:blip r:embed="rId7"/>
          <a:stretch>
            <a:fillRect/>
          </a:stretch>
        </p:blipFill>
        <p:spPr>
          <a:xfrm>
            <a:off x="6247790" y="1695113"/>
            <a:ext cx="4133406" cy="3841881"/>
          </a:xfrm>
          <a:prstGeom prst="rect">
            <a:avLst/>
          </a:prstGeom>
        </p:spPr>
      </p:pic>
      <p:pic>
        <p:nvPicPr>
          <p:cNvPr id="68" name="Picture 53">
            <a:extLst>
              <a:ext uri="{FF2B5EF4-FFF2-40B4-BE49-F238E27FC236}">
                <a16:creationId xmlns:a16="http://schemas.microsoft.com/office/drawing/2014/main" id="{6EFDD96F-0A4E-6645-8854-32CD5BF6EA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3046" y="4205247"/>
            <a:ext cx="1359374" cy="1359374"/>
          </a:xfrm>
          <a:prstGeom prst="rect">
            <a:avLst/>
          </a:prstGeom>
        </p:spPr>
      </p:pic>
      <p:pic>
        <p:nvPicPr>
          <p:cNvPr id="70" name="Picture 55">
            <a:extLst>
              <a:ext uri="{FF2B5EF4-FFF2-40B4-BE49-F238E27FC236}">
                <a16:creationId xmlns:a16="http://schemas.microsoft.com/office/drawing/2014/main" id="{3244DAA0-A1DF-0443-94F7-661F5AF328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36763" y="2183474"/>
            <a:ext cx="1356179" cy="1356179"/>
          </a:xfrm>
          <a:prstGeom prst="rect">
            <a:avLst/>
          </a:prstGeom>
        </p:spPr>
      </p:pic>
      <p:pic>
        <p:nvPicPr>
          <p:cNvPr id="71" name="Picture 56">
            <a:extLst>
              <a:ext uri="{FF2B5EF4-FFF2-40B4-BE49-F238E27FC236}">
                <a16:creationId xmlns:a16="http://schemas.microsoft.com/office/drawing/2014/main" id="{A19F2E55-BC32-7F48-9EBE-B68C1A1247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20651" y="1430168"/>
            <a:ext cx="1348997" cy="1348997"/>
          </a:xfrm>
          <a:prstGeom prst="rect">
            <a:avLst/>
          </a:prstGeom>
        </p:spPr>
      </p:pic>
      <p:sp>
        <p:nvSpPr>
          <p:cNvPr id="73" name="TextBox 72">
            <a:extLst>
              <a:ext uri="{FF2B5EF4-FFF2-40B4-BE49-F238E27FC236}">
                <a16:creationId xmlns:a16="http://schemas.microsoft.com/office/drawing/2014/main" id="{6E5494B2-EFCA-094F-9413-75D4F71C57B3}"/>
              </a:ext>
            </a:extLst>
          </p:cNvPr>
          <p:cNvSpPr txBox="1"/>
          <p:nvPr/>
        </p:nvSpPr>
        <p:spPr>
          <a:xfrm>
            <a:off x="8120617" y="4927927"/>
            <a:ext cx="1263164" cy="369332"/>
          </a:xfrm>
          <a:prstGeom prst="rect">
            <a:avLst/>
          </a:prstGeom>
          <a:noFill/>
          <a:ln w="12700">
            <a:noFill/>
          </a:ln>
        </p:spPr>
        <p:txBody>
          <a:bodyPr wrap="square" rtlCol="0" anchor="t">
            <a:spAutoFit/>
          </a:bodyPr>
          <a:lstStyle/>
          <a:p>
            <a:pPr marL="0" marR="0" lvl="0" indent="0" algn="ctr" defTabSz="457189" rtl="0" eaLnBrk="1" fontAlgn="auto" latinLnBrk="0" hangingPunct="1">
              <a:lnSpc>
                <a:spcPct val="90000"/>
              </a:lnSpc>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a:ea typeface="+mn-ea"/>
                <a:cs typeface="Arial"/>
              </a:rPr>
              <a:t>Security-Driven</a:t>
            </a:r>
            <a:br>
              <a:rPr kumimoji="0" lang="en-US" sz="1000" i="0" u="none" strike="noStrike" kern="1200" cap="none" spc="0" normalizeH="0" baseline="0" noProof="0">
                <a:ln>
                  <a:noFill/>
                </a:ln>
                <a:solidFill>
                  <a:srgbClr val="FFFFFF"/>
                </a:solidFill>
                <a:effectLst/>
                <a:uLnTx/>
                <a:uFillTx/>
                <a:latin typeface="Arial"/>
                <a:ea typeface="+mn-ea"/>
                <a:cs typeface="Arial"/>
              </a:rPr>
            </a:br>
            <a:r>
              <a:rPr kumimoji="0" lang="en-US" sz="1000" i="0" u="none" strike="noStrike" kern="1200" cap="none" spc="0" normalizeH="0" baseline="0" noProof="0">
                <a:ln>
                  <a:noFill/>
                </a:ln>
                <a:solidFill>
                  <a:srgbClr val="FFFFFF"/>
                </a:solidFill>
                <a:effectLst/>
                <a:uLnTx/>
                <a:uFillTx/>
                <a:latin typeface="Arial"/>
                <a:ea typeface="+mn-ea"/>
                <a:cs typeface="Arial"/>
              </a:rPr>
              <a:t>Networking</a:t>
            </a:r>
            <a:endParaRPr kumimoji="0" lang="en-US" sz="100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5" name="TextBox 74">
            <a:extLst>
              <a:ext uri="{FF2B5EF4-FFF2-40B4-BE49-F238E27FC236}">
                <a16:creationId xmlns:a16="http://schemas.microsoft.com/office/drawing/2014/main" id="{69219084-CA29-724C-91BD-BAE520CE0F46}"/>
              </a:ext>
            </a:extLst>
          </p:cNvPr>
          <p:cNvSpPr txBox="1"/>
          <p:nvPr/>
        </p:nvSpPr>
        <p:spPr>
          <a:xfrm>
            <a:off x="6077505" y="2941964"/>
            <a:ext cx="1263164" cy="369332"/>
          </a:xfrm>
          <a:prstGeom prst="rect">
            <a:avLst/>
          </a:prstGeom>
          <a:noFill/>
          <a:ln w="12700">
            <a:noFill/>
          </a:ln>
        </p:spPr>
        <p:txBody>
          <a:bodyPr wrap="square" rtlCol="0" anchor="t">
            <a:spAutoFit/>
          </a:bodyPr>
          <a:lstStyle/>
          <a:p>
            <a:pPr marL="0" marR="0" lvl="0" indent="0" algn="ctr" defTabSz="457189" rtl="0" eaLnBrk="1" fontAlgn="auto" latinLnBrk="0" hangingPunct="1">
              <a:lnSpc>
                <a:spcPct val="90000"/>
              </a:lnSpc>
              <a:spcAft>
                <a:spcPts val="0"/>
              </a:spcAft>
              <a:buClrTx/>
              <a:buSzTx/>
              <a:buFontTx/>
              <a:buNone/>
              <a:tabLst/>
              <a:defRPr/>
            </a:pPr>
            <a:r>
              <a:rPr kumimoji="0" lang="en-US" sz="1000" i="0" u="none" strike="noStrike" kern="1200" cap="none" spc="0" normalizeH="0" baseline="0" noProof="0">
                <a:ln>
                  <a:noFill/>
                </a:ln>
                <a:solidFill>
                  <a:srgbClr val="FFFFFF"/>
                </a:solidFill>
                <a:effectLst/>
                <a:uLnTx/>
                <a:uFillTx/>
                <a:latin typeface="Arial"/>
                <a:ea typeface="+mn-ea"/>
                <a:cs typeface="Arial"/>
              </a:rPr>
              <a:t>Zero Trust</a:t>
            </a:r>
            <a:br>
              <a:rPr kumimoji="0" lang="en-US" sz="1000" i="0" u="none" strike="noStrike" kern="1200" cap="none" spc="0" normalizeH="0" baseline="0" noProof="0">
                <a:ln>
                  <a:noFill/>
                </a:ln>
                <a:solidFill>
                  <a:srgbClr val="FFFFFF"/>
                </a:solidFill>
                <a:effectLst/>
                <a:uLnTx/>
                <a:uFillTx/>
                <a:latin typeface="Arial"/>
                <a:ea typeface="+mn-ea"/>
                <a:cs typeface="Arial"/>
              </a:rPr>
            </a:br>
            <a:r>
              <a:rPr kumimoji="0" lang="en-US" sz="1000" i="0" u="none" strike="noStrike" kern="1200" cap="none" spc="0" normalizeH="0" baseline="0" noProof="0">
                <a:ln>
                  <a:noFill/>
                </a:ln>
                <a:solidFill>
                  <a:srgbClr val="FFFFFF"/>
                </a:solidFill>
                <a:effectLst/>
                <a:uLnTx/>
                <a:uFillTx/>
                <a:latin typeface="Arial"/>
                <a:ea typeface="+mn-ea"/>
                <a:cs typeface="Arial"/>
              </a:rPr>
              <a:t>Access</a:t>
            </a:r>
            <a:endParaRPr kumimoji="0" lang="en-US" sz="100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6" name="TextBox 75">
            <a:extLst>
              <a:ext uri="{FF2B5EF4-FFF2-40B4-BE49-F238E27FC236}">
                <a16:creationId xmlns:a16="http://schemas.microsoft.com/office/drawing/2014/main" id="{BC43C05F-ABE6-1F4C-8747-CDD324CDD774}"/>
              </a:ext>
            </a:extLst>
          </p:cNvPr>
          <p:cNvSpPr txBox="1"/>
          <p:nvPr/>
        </p:nvSpPr>
        <p:spPr>
          <a:xfrm>
            <a:off x="8852236" y="2200984"/>
            <a:ext cx="1263164" cy="369332"/>
          </a:xfrm>
          <a:prstGeom prst="rect">
            <a:avLst/>
          </a:prstGeom>
          <a:noFill/>
          <a:ln w="12700">
            <a:noFill/>
          </a:ln>
        </p:spPr>
        <p:txBody>
          <a:bodyPr wrap="square" rtlCol="0" anchor="t">
            <a:spAutoFit/>
          </a:bodyPr>
          <a:lstStyle/>
          <a:p>
            <a:pPr lvl="0" algn="ctr" defTabSz="457189">
              <a:lnSpc>
                <a:spcPct val="90000"/>
              </a:lnSpc>
              <a:defRPr/>
            </a:pPr>
            <a:r>
              <a:rPr lang="en-US" sz="1000">
                <a:solidFill>
                  <a:srgbClr val="FFFFFF"/>
                </a:solidFill>
                <a:cs typeface="Arial"/>
              </a:rPr>
              <a:t>Adaptive Cloud Security</a:t>
            </a:r>
            <a:endParaRPr kumimoji="0" lang="en-US" sz="100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9" name="TextBox 78">
            <a:extLst>
              <a:ext uri="{FF2B5EF4-FFF2-40B4-BE49-F238E27FC236}">
                <a16:creationId xmlns:a16="http://schemas.microsoft.com/office/drawing/2014/main" id="{0571F919-3EF1-5347-A821-387258ADC4E8}"/>
              </a:ext>
            </a:extLst>
          </p:cNvPr>
          <p:cNvSpPr txBox="1"/>
          <p:nvPr/>
        </p:nvSpPr>
        <p:spPr>
          <a:xfrm>
            <a:off x="7688780" y="3444200"/>
            <a:ext cx="1263164" cy="286232"/>
          </a:xfrm>
          <a:prstGeom prst="rect">
            <a:avLst/>
          </a:prstGeom>
          <a:noFill/>
          <a:ln w="12700">
            <a:noFill/>
          </a:ln>
        </p:spPr>
        <p:txBody>
          <a:bodyPr wrap="square" rtlCol="0" anchor="t">
            <a:spAutoFit/>
          </a:bodyPr>
          <a:lstStyle/>
          <a:p>
            <a:pPr lvl="0" algn="ctr" defTabSz="457189">
              <a:lnSpc>
                <a:spcPct val="90000"/>
              </a:lnSpc>
              <a:defRPr/>
            </a:pPr>
            <a:r>
              <a:rPr lang="en-US" sz="1400" b="1">
                <a:solidFill>
                  <a:srgbClr val="FFFFFF"/>
                </a:solidFill>
                <a:cs typeface="Arial"/>
              </a:rPr>
              <a:t>FORTI</a:t>
            </a:r>
            <a:r>
              <a:rPr lang="en-US" sz="1400">
                <a:solidFill>
                  <a:srgbClr val="FFFFFF"/>
                </a:solidFill>
                <a:cs typeface="Arial"/>
              </a:rPr>
              <a:t>OS</a:t>
            </a:r>
            <a:endParaRPr kumimoji="0" lang="en-US" sz="140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81" name="TextBox 80">
            <a:extLst>
              <a:ext uri="{FF2B5EF4-FFF2-40B4-BE49-F238E27FC236}">
                <a16:creationId xmlns:a16="http://schemas.microsoft.com/office/drawing/2014/main" id="{85E03895-8ADF-4C41-B9C9-EACEBF405A49}"/>
              </a:ext>
            </a:extLst>
          </p:cNvPr>
          <p:cNvSpPr txBox="1"/>
          <p:nvPr/>
        </p:nvSpPr>
        <p:spPr>
          <a:xfrm>
            <a:off x="4856946" y="5147795"/>
            <a:ext cx="1263164" cy="369332"/>
          </a:xfrm>
          <a:prstGeom prst="rect">
            <a:avLst/>
          </a:prstGeom>
          <a:noFill/>
          <a:ln w="12700">
            <a:noFill/>
          </a:ln>
        </p:spPr>
        <p:txBody>
          <a:bodyPr wrap="square" rtlCol="0" anchor="t">
            <a:spAutoFit/>
          </a:bodyPr>
          <a:lstStyle/>
          <a:p>
            <a:pPr lvl="0" algn="r" defTabSz="457189">
              <a:lnSpc>
                <a:spcPct val="90000"/>
              </a:lnSpc>
              <a:defRPr/>
            </a:pPr>
            <a:r>
              <a:rPr lang="en-US" sz="1000">
                <a:cs typeface="Arial"/>
              </a:rPr>
              <a:t>FortiGuard Threat Intelligence</a:t>
            </a:r>
            <a:endParaRPr kumimoji="0" lang="en-US" sz="1000" i="0" u="none" strike="noStrike" kern="1200" cap="none" spc="0" normalizeH="0" baseline="0" noProof="0">
              <a:ln>
                <a:noFill/>
              </a:ln>
              <a:effectLst/>
              <a:uLnTx/>
              <a:uFillTx/>
              <a:latin typeface="Arial"/>
              <a:cs typeface="Arial" panose="020B0604020202020204" pitchFamily="34" charset="0"/>
            </a:endParaRPr>
          </a:p>
        </p:txBody>
      </p:sp>
      <p:pic>
        <p:nvPicPr>
          <p:cNvPr id="82" name="Picture 58">
            <a:extLst>
              <a:ext uri="{FF2B5EF4-FFF2-40B4-BE49-F238E27FC236}">
                <a16:creationId xmlns:a16="http://schemas.microsoft.com/office/drawing/2014/main" id="{AB1C5F8A-D04D-E447-8B7C-FC6A570E8C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43112" y="4252813"/>
            <a:ext cx="919576" cy="919576"/>
          </a:xfrm>
          <a:prstGeom prst="rect">
            <a:avLst/>
          </a:prstGeom>
        </p:spPr>
      </p:pic>
      <p:pic>
        <p:nvPicPr>
          <p:cNvPr id="83" name="Picture 60">
            <a:extLst>
              <a:ext uri="{FF2B5EF4-FFF2-40B4-BE49-F238E27FC236}">
                <a16:creationId xmlns:a16="http://schemas.microsoft.com/office/drawing/2014/main" id="{BA2A8B80-2491-F54C-99DD-74C3348CE51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41326" y="4765334"/>
            <a:ext cx="909244" cy="909244"/>
          </a:xfrm>
          <a:prstGeom prst="rect">
            <a:avLst/>
          </a:prstGeom>
        </p:spPr>
      </p:pic>
      <p:sp>
        <p:nvSpPr>
          <p:cNvPr id="84" name="TextBox 83">
            <a:extLst>
              <a:ext uri="{FF2B5EF4-FFF2-40B4-BE49-F238E27FC236}">
                <a16:creationId xmlns:a16="http://schemas.microsoft.com/office/drawing/2014/main" id="{7BBADE8B-6FDA-0942-BCB4-3B3BD307FE90}"/>
              </a:ext>
            </a:extLst>
          </p:cNvPr>
          <p:cNvSpPr txBox="1"/>
          <p:nvPr/>
        </p:nvSpPr>
        <p:spPr>
          <a:xfrm>
            <a:off x="10912050" y="4829907"/>
            <a:ext cx="1263164" cy="369332"/>
          </a:xfrm>
          <a:prstGeom prst="rect">
            <a:avLst/>
          </a:prstGeom>
          <a:noFill/>
          <a:ln w="12700">
            <a:noFill/>
          </a:ln>
        </p:spPr>
        <p:txBody>
          <a:bodyPr wrap="square" rtlCol="0" anchor="t">
            <a:spAutoFit/>
          </a:bodyPr>
          <a:lstStyle/>
          <a:p>
            <a:pPr lvl="0" defTabSz="457189">
              <a:lnSpc>
                <a:spcPct val="90000"/>
              </a:lnSpc>
              <a:defRPr/>
            </a:pPr>
            <a:r>
              <a:rPr lang="en-US" sz="1000">
                <a:cs typeface="Arial"/>
              </a:rPr>
              <a:t>Open</a:t>
            </a:r>
            <a:br>
              <a:rPr lang="en-US" sz="1000">
                <a:cs typeface="Arial"/>
              </a:rPr>
            </a:br>
            <a:r>
              <a:rPr lang="en-US" sz="1000">
                <a:cs typeface="Arial"/>
              </a:rPr>
              <a:t>Ecosystem</a:t>
            </a:r>
            <a:endParaRPr kumimoji="0" lang="en-US" sz="1000" i="0" u="none" strike="noStrike" kern="1200" cap="none" spc="0" normalizeH="0" baseline="0" noProof="0">
              <a:ln>
                <a:noFill/>
              </a:ln>
              <a:effectLst/>
              <a:uLnTx/>
              <a:uFillTx/>
              <a:latin typeface="Arial"/>
              <a:cs typeface="Arial" panose="020B0604020202020204" pitchFamily="34" charset="0"/>
            </a:endParaRPr>
          </a:p>
        </p:txBody>
      </p:sp>
      <p:sp>
        <p:nvSpPr>
          <p:cNvPr id="85" name="TextBox 84">
            <a:extLst>
              <a:ext uri="{FF2B5EF4-FFF2-40B4-BE49-F238E27FC236}">
                <a16:creationId xmlns:a16="http://schemas.microsoft.com/office/drawing/2014/main" id="{64E2F1FD-6DFA-9846-BAF9-6A6A6F00F871}"/>
              </a:ext>
            </a:extLst>
          </p:cNvPr>
          <p:cNvSpPr txBox="1"/>
          <p:nvPr/>
        </p:nvSpPr>
        <p:spPr>
          <a:xfrm>
            <a:off x="9131315" y="368265"/>
            <a:ext cx="1745491" cy="369332"/>
          </a:xfrm>
          <a:prstGeom prst="rect">
            <a:avLst/>
          </a:prstGeom>
          <a:noFill/>
          <a:ln w="12700">
            <a:noFill/>
          </a:ln>
        </p:spPr>
        <p:txBody>
          <a:bodyPr wrap="square" rtlCol="0" anchor="t">
            <a:spAutoFit/>
          </a:bodyPr>
          <a:lstStyle/>
          <a:p>
            <a:pPr lvl="0" defTabSz="457189">
              <a:lnSpc>
                <a:spcPct val="90000"/>
              </a:lnSpc>
              <a:defRPr/>
            </a:pPr>
            <a:r>
              <a:rPr lang="en-US" sz="1000">
                <a:cs typeface="Arial"/>
              </a:rPr>
              <a:t>Fabric Management</a:t>
            </a:r>
            <a:br>
              <a:rPr lang="en-US" sz="1000">
                <a:cs typeface="Arial"/>
              </a:rPr>
            </a:br>
            <a:r>
              <a:rPr lang="en-US" sz="1000">
                <a:cs typeface="Arial"/>
              </a:rPr>
              <a:t>Center</a:t>
            </a:r>
            <a:endParaRPr kumimoji="0" lang="en-US" sz="1000" i="0" u="none" strike="noStrike" kern="1200" cap="none" spc="0" normalizeH="0" baseline="0" noProof="0">
              <a:ln>
                <a:noFill/>
              </a:ln>
              <a:effectLst/>
              <a:uLnTx/>
              <a:uFillTx/>
              <a:latin typeface="Arial"/>
              <a:cs typeface="Arial" panose="020B0604020202020204" pitchFamily="34" charset="0"/>
            </a:endParaRPr>
          </a:p>
        </p:txBody>
      </p:sp>
      <p:grpSp>
        <p:nvGrpSpPr>
          <p:cNvPr id="86" name="Group 85">
            <a:extLst>
              <a:ext uri="{FF2B5EF4-FFF2-40B4-BE49-F238E27FC236}">
                <a16:creationId xmlns:a16="http://schemas.microsoft.com/office/drawing/2014/main" id="{0C3BD2F2-C55B-8A4F-90BD-86FB8D80B0AF}"/>
              </a:ext>
            </a:extLst>
          </p:cNvPr>
          <p:cNvGrpSpPr/>
          <p:nvPr/>
        </p:nvGrpSpPr>
        <p:grpSpPr>
          <a:xfrm>
            <a:off x="7453595" y="200412"/>
            <a:ext cx="1651182" cy="923543"/>
            <a:chOff x="7453595" y="200412"/>
            <a:chExt cx="1651182" cy="923543"/>
          </a:xfrm>
        </p:grpSpPr>
        <p:pic>
          <p:nvPicPr>
            <p:cNvPr id="87" name="Picture 54">
              <a:extLst>
                <a:ext uri="{FF2B5EF4-FFF2-40B4-BE49-F238E27FC236}">
                  <a16:creationId xmlns:a16="http://schemas.microsoft.com/office/drawing/2014/main" id="{451F8539-B898-7F47-8395-A9B6991472F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53595" y="200412"/>
              <a:ext cx="1651182" cy="923543"/>
            </a:xfrm>
            <a:prstGeom prst="rect">
              <a:avLst/>
            </a:prstGeom>
          </p:spPr>
        </p:pic>
        <p:sp>
          <p:nvSpPr>
            <p:cNvPr id="88" name="TextBox 87">
              <a:extLst>
                <a:ext uri="{FF2B5EF4-FFF2-40B4-BE49-F238E27FC236}">
                  <a16:creationId xmlns:a16="http://schemas.microsoft.com/office/drawing/2014/main" id="{07CE7A44-373E-0B46-9634-9905A75FC16C}"/>
                </a:ext>
              </a:extLst>
            </p:cNvPr>
            <p:cNvSpPr txBox="1"/>
            <p:nvPr/>
          </p:nvSpPr>
          <p:spPr>
            <a:xfrm>
              <a:off x="7674341" y="887018"/>
              <a:ext cx="477798" cy="203133"/>
            </a:xfrm>
            <a:prstGeom prst="rect">
              <a:avLst/>
            </a:prstGeom>
            <a:noFill/>
            <a:ln w="12700">
              <a:noFill/>
            </a:ln>
          </p:spPr>
          <p:txBody>
            <a:bodyPr wrap="square" rtlCol="0" anchor="t">
              <a:spAutoFit/>
            </a:bodyPr>
            <a:lstStyle/>
            <a:p>
              <a:pPr lvl="0" algn="ctr" defTabSz="457189">
                <a:lnSpc>
                  <a:spcPct val="90000"/>
                </a:lnSpc>
                <a:defRPr/>
              </a:pPr>
              <a:r>
                <a:rPr lang="en-US" sz="800">
                  <a:solidFill>
                    <a:schemeClr val="bg1"/>
                  </a:solidFill>
                  <a:cs typeface="Arial"/>
                </a:rPr>
                <a:t>NOC</a:t>
              </a:r>
              <a:endParaRPr kumimoji="0" lang="en-US" sz="800" i="0" u="none" strike="noStrike" kern="1200" cap="none" spc="0" normalizeH="0" baseline="0" noProof="0">
                <a:ln>
                  <a:noFill/>
                </a:ln>
                <a:solidFill>
                  <a:schemeClr val="bg1"/>
                </a:solidFill>
                <a:effectLst/>
                <a:uLnTx/>
                <a:uFillTx/>
                <a:latin typeface="Arial"/>
                <a:cs typeface="Arial" panose="020B0604020202020204" pitchFamily="34" charset="0"/>
              </a:endParaRPr>
            </a:p>
          </p:txBody>
        </p:sp>
        <p:sp>
          <p:nvSpPr>
            <p:cNvPr id="89" name="TextBox 88">
              <a:extLst>
                <a:ext uri="{FF2B5EF4-FFF2-40B4-BE49-F238E27FC236}">
                  <a16:creationId xmlns:a16="http://schemas.microsoft.com/office/drawing/2014/main" id="{A86D1809-7649-DF47-9C0D-466727328954}"/>
                </a:ext>
              </a:extLst>
            </p:cNvPr>
            <p:cNvSpPr txBox="1"/>
            <p:nvPr/>
          </p:nvSpPr>
          <p:spPr>
            <a:xfrm>
              <a:off x="8408245" y="881332"/>
              <a:ext cx="477798" cy="203133"/>
            </a:xfrm>
            <a:prstGeom prst="rect">
              <a:avLst/>
            </a:prstGeom>
            <a:noFill/>
            <a:ln w="12700">
              <a:noFill/>
            </a:ln>
          </p:spPr>
          <p:txBody>
            <a:bodyPr wrap="square" rtlCol="0" anchor="t">
              <a:spAutoFit/>
            </a:bodyPr>
            <a:lstStyle/>
            <a:p>
              <a:pPr lvl="0" algn="ctr" defTabSz="457189">
                <a:lnSpc>
                  <a:spcPct val="90000"/>
                </a:lnSpc>
                <a:defRPr/>
              </a:pPr>
              <a:r>
                <a:rPr lang="en-US" sz="800">
                  <a:solidFill>
                    <a:schemeClr val="bg1"/>
                  </a:solidFill>
                  <a:cs typeface="Arial"/>
                </a:rPr>
                <a:t>SOC</a:t>
              </a:r>
              <a:endParaRPr kumimoji="0" lang="en-US" sz="800" i="0" u="none" strike="noStrike" kern="1200" cap="none" spc="0" normalizeH="0" baseline="0" noProof="0">
                <a:ln>
                  <a:noFill/>
                </a:ln>
                <a:solidFill>
                  <a:schemeClr val="bg1"/>
                </a:solidFill>
                <a:effectLst/>
                <a:uLnTx/>
                <a:uFillTx/>
                <a:latin typeface="Arial"/>
                <a:cs typeface="Arial" panose="020B0604020202020204" pitchFamily="34" charset="0"/>
              </a:endParaRPr>
            </a:p>
          </p:txBody>
        </p:sp>
      </p:grpSp>
      <p:sp>
        <p:nvSpPr>
          <p:cNvPr id="4" name="TextBox 3">
            <a:extLst>
              <a:ext uri="{FF2B5EF4-FFF2-40B4-BE49-F238E27FC236}">
                <a16:creationId xmlns:a16="http://schemas.microsoft.com/office/drawing/2014/main" id="{20705A89-279E-4BA3-B51F-A6CD71B21E7C}"/>
              </a:ext>
            </a:extLst>
          </p:cNvPr>
          <p:cNvSpPr txBox="1"/>
          <p:nvPr/>
        </p:nvSpPr>
        <p:spPr>
          <a:xfrm>
            <a:off x="8694481" y="6446386"/>
            <a:ext cx="2743200" cy="180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defTabSz="457189">
              <a:lnSpc>
                <a:spcPct val="95000"/>
              </a:lnSpc>
              <a:spcAft>
                <a:spcPts val="600"/>
              </a:spcAft>
            </a:pPr>
            <a:r>
              <a:rPr lang="en-US" sz="600">
                <a:solidFill>
                  <a:schemeClr val="bg1">
                    <a:lumMod val="50000"/>
                  </a:schemeClr>
                </a:solidFill>
                <a:latin typeface="Arial"/>
                <a:cs typeface="Arial"/>
              </a:rPr>
              <a:t>02012021</a:t>
            </a:r>
          </a:p>
        </p:txBody>
      </p:sp>
      <p:sp>
        <p:nvSpPr>
          <p:cNvPr id="3" name="Oval 2">
            <a:extLst>
              <a:ext uri="{FF2B5EF4-FFF2-40B4-BE49-F238E27FC236}">
                <a16:creationId xmlns:a16="http://schemas.microsoft.com/office/drawing/2014/main" id="{C345365D-9940-4565-860A-11302F6A4288}"/>
              </a:ext>
            </a:extLst>
          </p:cNvPr>
          <p:cNvSpPr/>
          <p:nvPr/>
        </p:nvSpPr>
        <p:spPr>
          <a:xfrm>
            <a:off x="8201482" y="182748"/>
            <a:ext cx="914400" cy="914400"/>
          </a:xfrm>
          <a:prstGeom prst="ellipse">
            <a:avLst/>
          </a:prstGeom>
          <a:noFill/>
          <a:ln w="3175">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3" name="Oval 42">
            <a:extLst>
              <a:ext uri="{FF2B5EF4-FFF2-40B4-BE49-F238E27FC236}">
                <a16:creationId xmlns:a16="http://schemas.microsoft.com/office/drawing/2014/main" id="{A1804F20-2CD2-DE47-B590-3B50F88A975C}"/>
              </a:ext>
            </a:extLst>
          </p:cNvPr>
          <p:cNvSpPr/>
          <p:nvPr/>
        </p:nvSpPr>
        <p:spPr>
          <a:xfrm>
            <a:off x="855793" y="846980"/>
            <a:ext cx="2027820" cy="1971957"/>
          </a:xfrm>
          <a:prstGeom prst="ellipse">
            <a:avLst/>
          </a:prstGeom>
          <a:solidFill>
            <a:schemeClr val="accent2"/>
          </a:solidFill>
          <a:ln>
            <a:solidFill>
              <a:schemeClr val="bg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4" name="Graphic 43">
            <a:extLst>
              <a:ext uri="{FF2B5EF4-FFF2-40B4-BE49-F238E27FC236}">
                <a16:creationId xmlns:a16="http://schemas.microsoft.com/office/drawing/2014/main" id="{2245CABF-B0B8-B24E-8C4A-3E19E11FA88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94582" y="1157838"/>
            <a:ext cx="1350241" cy="1350241"/>
          </a:xfrm>
          <a:prstGeom prst="rect">
            <a:avLst/>
          </a:prstGeom>
        </p:spPr>
      </p:pic>
      <p:sp>
        <p:nvSpPr>
          <p:cNvPr id="45" name="TextBox 44">
            <a:extLst>
              <a:ext uri="{FF2B5EF4-FFF2-40B4-BE49-F238E27FC236}">
                <a16:creationId xmlns:a16="http://schemas.microsoft.com/office/drawing/2014/main" id="{10C57847-C627-514C-8BA7-62CABB3C8FD8}"/>
              </a:ext>
            </a:extLst>
          </p:cNvPr>
          <p:cNvSpPr txBox="1"/>
          <p:nvPr/>
        </p:nvSpPr>
        <p:spPr>
          <a:xfrm>
            <a:off x="1555377" y="2523081"/>
            <a:ext cx="628650" cy="286232"/>
          </a:xfrm>
          <a:prstGeom prst="rect">
            <a:avLst/>
          </a:prstGeom>
          <a:noFill/>
        </p:spPr>
        <p:txBody>
          <a:bodyPr wrap="square" rtlCol="0">
            <a:spAutoFit/>
          </a:bodyPr>
          <a:lstStyle/>
          <a:p>
            <a:pPr algn="ctr" defTabSz="457189">
              <a:lnSpc>
                <a:spcPct val="90000"/>
              </a:lnSpc>
              <a:spcBef>
                <a:spcPts val="300"/>
              </a:spcBef>
            </a:pPr>
            <a:r>
              <a:rPr lang="en-US" sz="1400">
                <a:solidFill>
                  <a:schemeClr val="bg1"/>
                </a:solidFill>
                <a:cs typeface="Arial" panose="020B0604020202020204" pitchFamily="34" charset="0"/>
              </a:rPr>
              <a:t>SOC</a:t>
            </a:r>
          </a:p>
        </p:txBody>
      </p:sp>
    </p:spTree>
    <p:extLst>
      <p:ext uri="{BB962C8B-B14F-4D97-AF65-F5344CB8AC3E}">
        <p14:creationId xmlns:p14="http://schemas.microsoft.com/office/powerpoint/2010/main" val="168444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path" presetSubtype="0" repeatCount="indefinite" accel="50000" decel="50000" fill="hold" grpId="0" nodeType="afterEffect">
                                  <p:stCondLst>
                                    <p:cond delay="0"/>
                                  </p:stCondLst>
                                  <p:childTnLst>
                                    <p:animMotion origin="layout" path="M -2.91667E-6 4.07407E-6 C -0.00755 0.01435 0.01927 0.07801 -0.09427 0.38726 C -0.11744 0.45023 -0.12135 0.45324 -0.14974 0.52268 C -0.18372 0.62824 -0.22851 0.65463 -0.24427 0.68148 " pathEditMode="relative" rAng="0" ptsTypes="AAAA">
                                      <p:cBhvr>
                                        <p:cTn id="6" dur="4000" spd="-100000" fill="hold"/>
                                        <p:tgtEl>
                                          <p:spTgt spid="2"/>
                                        </p:tgtEl>
                                        <p:attrNameLst>
                                          <p:attrName>ppt_x</p:attrName>
                                          <p:attrName>ppt_y</p:attrName>
                                        </p:attrNameLst>
                                      </p:cBhvr>
                                      <p:rCtr x="-12214" y="34074"/>
                                    </p:animMotion>
                                  </p:childTnLst>
                                </p:cTn>
                              </p:par>
                              <p:par>
                                <p:cTn id="7" presetID="51" presetClass="path" presetSubtype="0" repeatCount="indefinite" accel="69000" decel="31000" fill="hold" grpId="0" nodeType="withEffect">
                                  <p:stCondLst>
                                    <p:cond delay="500"/>
                                  </p:stCondLst>
                                  <p:childTnLst>
                                    <p:animMotion origin="layout" path="M -0.00013 -2.96296E-6 C 0.00195 0.01528 0.07565 0.27431 0.13242 0.39746 C 0.13997 0.43565 0.23007 0.66713 0.2513 0.69537 " pathEditMode="relative" rAng="0" ptsTypes="AAA">
                                      <p:cBhvr>
                                        <p:cTn id="8" dur="4250" spd="-100000" fill="hold"/>
                                        <p:tgtEl>
                                          <p:spTgt spid="28"/>
                                        </p:tgtEl>
                                        <p:attrNameLst>
                                          <p:attrName>ppt_x</p:attrName>
                                          <p:attrName>ppt_y</p:attrName>
                                        </p:attrNameLst>
                                      </p:cBhvr>
                                      <p:rCtr x="12565" y="34769"/>
                                    </p:animMotion>
                                  </p:childTnLst>
                                </p:cTn>
                              </p:par>
                              <p:par>
                                <p:cTn id="9" presetID="51" presetClass="path" presetSubtype="0" repeatCount="indefinite" accel="50000" decel="50000" fill="hold" grpId="0" nodeType="withEffect">
                                  <p:stCondLst>
                                    <p:cond delay="1250"/>
                                  </p:stCondLst>
                                  <p:childTnLst>
                                    <p:animMotion origin="layout" path="M -0.00039 -0.00116 C -0.03998 -0.00648 -0.09753 -0.0338 -0.24401 -0.03588 C -0.30834 -0.03912 -0.38177 -0.02106 -0.41901 -0.01273 C -0.45625 -0.00463 -0.45378 0.00764 -0.46706 0.01389 " pathEditMode="relative" rAng="0" ptsTypes="AAAA">
                                      <p:cBhvr>
                                        <p:cTn id="10" dur="4250" spd="-100000" fill="hold"/>
                                        <p:tgtEl>
                                          <p:spTgt spid="29"/>
                                        </p:tgtEl>
                                        <p:attrNameLst>
                                          <p:attrName>ppt_x</p:attrName>
                                          <p:attrName>ppt_y</p:attrName>
                                        </p:attrNameLst>
                                      </p:cBhvr>
                                      <p:rCtr x="-23333" y="-995"/>
                                    </p:animMotion>
                                  </p:childTnLst>
                                </p:cTn>
                              </p:par>
                              <p:par>
                                <p:cTn id="11" presetID="51" presetClass="path" presetSubtype="0" repeatCount="indefinite" accel="36000" decel="64000" fill="hold" grpId="0" nodeType="withEffect">
                                  <p:stCondLst>
                                    <p:cond delay="0"/>
                                  </p:stCondLst>
                                  <p:childTnLst>
                                    <p:animMotion origin="layout" path="M 1.875E-6 3.7037E-7 C -0.00768 0.01991 -0.01432 0.00069 -0.12813 0.30926 C -0.16302 0.3919 -0.24675 0.68241 -0.2599 0.72153 " pathEditMode="relative" rAng="0" ptsTypes="AAA">
                                      <p:cBhvr>
                                        <p:cTn id="12" dur="4000" spd="-100000" fill="hold"/>
                                        <p:tgtEl>
                                          <p:spTgt spid="30"/>
                                        </p:tgtEl>
                                        <p:attrNameLst>
                                          <p:attrName>ppt_x</p:attrName>
                                          <p:attrName>ppt_y</p:attrName>
                                        </p:attrNameLst>
                                      </p:cBhvr>
                                      <p:rCtr x="-12995" y="36065"/>
                                    </p:animMotion>
                                  </p:childTnLst>
                                </p:cTn>
                              </p:par>
                              <p:par>
                                <p:cTn id="13" presetID="51" presetClass="path" presetSubtype="0" repeatCount="indefinite" accel="50000" decel="50000" fill="hold" grpId="0" nodeType="withEffect">
                                  <p:stCondLst>
                                    <p:cond delay="750"/>
                                  </p:stCondLst>
                                  <p:childTnLst>
                                    <p:animMotion origin="layout" path="M -0.00013 4.81481E-6 C 0.0099 -0.15209 0.04089 -0.22269 0.06185 -0.29491 C 0.15104 -0.57547 0.225 -0.5838 0.23646 -0.59005 " pathEditMode="relative" rAng="0" ptsTypes="AAA">
                                      <p:cBhvr>
                                        <p:cTn id="14" dur="4500" spd="-100000" fill="hold"/>
                                        <p:tgtEl>
                                          <p:spTgt spid="33"/>
                                        </p:tgtEl>
                                        <p:attrNameLst>
                                          <p:attrName>ppt_x</p:attrName>
                                          <p:attrName>ppt_y</p:attrName>
                                        </p:attrNameLst>
                                      </p:cBhvr>
                                      <p:rCtr x="11823" y="-29514"/>
                                    </p:animMotion>
                                  </p:childTnLst>
                                </p:cTn>
                              </p:par>
                              <p:par>
                                <p:cTn id="15" presetID="51" presetClass="path" presetSubtype="0" repeatCount="indefinite" accel="50000" decel="50000" fill="hold" grpId="0" nodeType="withEffect">
                                  <p:stCondLst>
                                    <p:cond delay="3500"/>
                                  </p:stCondLst>
                                  <p:childTnLst>
                                    <p:animMotion origin="layout" path="M 4.58333E-6 1.11111E-6 C -0.01081 -0.0662 -0.05352 -0.19769 -0.12748 -0.4044 C -0.16563 -0.5132 -0.20612 -0.60833 -0.22722 -0.65949 C -0.24805 -0.71088 -0.24805 -0.70185 -0.25183 -0.71158 " pathEditMode="relative" rAng="0" ptsTypes="AAAA">
                                      <p:cBhvr>
                                        <p:cTn id="16" dur="4750" spd="-100000" fill="hold"/>
                                        <p:tgtEl>
                                          <p:spTgt spid="34"/>
                                        </p:tgtEl>
                                        <p:attrNameLst>
                                          <p:attrName>ppt_x</p:attrName>
                                          <p:attrName>ppt_y</p:attrName>
                                        </p:attrNameLst>
                                      </p:cBhvr>
                                      <p:rCtr x="-12591" y="-35579"/>
                                    </p:animMotion>
                                  </p:childTnLst>
                                </p:cTn>
                              </p:par>
                              <p:par>
                                <p:cTn id="17" presetID="51" presetClass="path" presetSubtype="0" repeatCount="indefinite" accel="50000" decel="50000" fill="hold" grpId="0" nodeType="withEffect">
                                  <p:stCondLst>
                                    <p:cond delay="250"/>
                                  </p:stCondLst>
                                  <p:childTnLst>
                                    <p:animMotion origin="layout" path="M 2.5E-6 2.59259E-6 C -0.03594 0.0199 -0.06836 0.05926 -0.2293 0.05717 C -0.34076 0.06504 -0.40638 0.01666 -0.43607 -0.00556 " pathEditMode="relative" rAng="0" ptsTypes="AAA">
                                      <p:cBhvr>
                                        <p:cTn id="18" dur="5000" spd="-100000" fill="hold"/>
                                        <p:tgtEl>
                                          <p:spTgt spid="36"/>
                                        </p:tgtEl>
                                        <p:attrNameLst>
                                          <p:attrName>ppt_x</p:attrName>
                                          <p:attrName>ppt_y</p:attrName>
                                        </p:attrNameLst>
                                      </p:cBhvr>
                                      <p:rCtr x="-21810" y="2616"/>
                                    </p:animMotion>
                                  </p:childTnLst>
                                </p:cTn>
                              </p:par>
                              <p:par>
                                <p:cTn id="19" presetID="51" presetClass="path" presetSubtype="0" repeatCount="indefinite" accel="50000" decel="50000" fill="hold" grpId="0" nodeType="withEffect">
                                  <p:stCondLst>
                                    <p:cond delay="1500"/>
                                  </p:stCondLst>
                                  <p:childTnLst>
                                    <p:animMotion origin="layout" path="M -0.00078 1.11111E-6 C -0.00872 0.0493 0.01354 0.13611 0.04545 0.2294 C 0.08177 0.39444 0.1905 0.62523 0.23347 0.66551 " pathEditMode="relative" rAng="0" ptsTypes="AAA">
                                      <p:cBhvr>
                                        <p:cTn id="20" dur="4500" fill="hold"/>
                                        <p:tgtEl>
                                          <p:spTgt spid="37"/>
                                        </p:tgtEl>
                                        <p:attrNameLst>
                                          <p:attrName>ppt_x</p:attrName>
                                          <p:attrName>ppt_y</p:attrName>
                                        </p:attrNameLst>
                                      </p:cBhvr>
                                      <p:rCtr x="11628" y="33264"/>
                                    </p:animMotion>
                                  </p:childTnLst>
                                </p:cTn>
                              </p:par>
                              <p:par>
                                <p:cTn id="21" presetID="51" presetClass="path" presetSubtype="0" repeatCount="indefinite" accel="36000" decel="64000" fill="hold" grpId="0" nodeType="withEffect">
                                  <p:stCondLst>
                                    <p:cond delay="2250"/>
                                  </p:stCondLst>
                                  <p:childTnLst>
                                    <p:animMotion origin="layout" path="M -0.00013 2.59259E-6 C 0.00052 -0.01852 0.02214 -0.19028 0.07461 -0.31389 C 0.10326 -0.40857 0.14479 -0.51181 0.17057 -0.5676 C 0.19596 -0.62361 0.21849 -0.65903 0.2276 -0.67732 " pathEditMode="relative" rAng="0" ptsTypes="AAAA">
                                      <p:cBhvr>
                                        <p:cTn id="22" dur="4500" spd="-100000" fill="hold"/>
                                        <p:tgtEl>
                                          <p:spTgt spid="38"/>
                                        </p:tgtEl>
                                        <p:attrNameLst>
                                          <p:attrName>ppt_x</p:attrName>
                                          <p:attrName>ppt_y</p:attrName>
                                        </p:attrNameLst>
                                      </p:cBhvr>
                                      <p:rCtr x="11380" y="-33866"/>
                                    </p:animMotion>
                                  </p:childTnLst>
                                </p:cTn>
                              </p:par>
                              <p:par>
                                <p:cTn id="23" presetID="51" presetClass="path" presetSubtype="0" repeatCount="indefinite" accel="50000" decel="50000" fill="hold" grpId="0" nodeType="withEffect">
                                  <p:stCondLst>
                                    <p:cond delay="2000"/>
                                  </p:stCondLst>
                                  <p:childTnLst>
                                    <p:animMotion origin="layout" path="M 8.33333E-7 1.11022E-16 C 0.00365 -0.00764 0.01198 -0.00602 0.03672 -0.06505 C 0.06159 -0.12407 0.11055 -0.24722 0.14909 -0.3544 C 0.19505 -0.48773 0.24674 -0.63981 0.25325 -0.6919 " pathEditMode="relative" rAng="0" ptsTypes="AAAA">
                                      <p:cBhvr>
                                        <p:cTn id="24" dur="5000" spd="-100000" fill="hold"/>
                                        <p:tgtEl>
                                          <p:spTgt spid="39"/>
                                        </p:tgtEl>
                                        <p:attrNameLst>
                                          <p:attrName>ppt_x</p:attrName>
                                          <p:attrName>ppt_y</p:attrName>
                                        </p:attrNameLst>
                                      </p:cBhvr>
                                      <p:rCtr x="12656" y="-34606"/>
                                    </p:animMotion>
                                  </p:childTnLst>
                                </p:cTn>
                              </p:par>
                              <p:par>
                                <p:cTn id="25" presetID="51" presetClass="path" presetSubtype="0" repeatCount="indefinite" accel="69000" decel="31000" fill="hold" grpId="0" nodeType="withEffect">
                                  <p:stCondLst>
                                    <p:cond delay="3000"/>
                                  </p:stCondLst>
                                  <p:childTnLst>
                                    <p:animMotion origin="layout" path="M 1.04167E-6 -0.00024 C 0.01159 -0.00487 0.02461 -0.07616 0.22578 -0.07987 C 0.39297 -0.08079 0.42878 -0.01528 0.45013 0.01296 " pathEditMode="relative" rAng="0" ptsTypes="AAA">
                                      <p:cBhvr>
                                        <p:cTn id="26" dur="4000" spd="-100000" fill="hold"/>
                                        <p:tgtEl>
                                          <p:spTgt spid="40"/>
                                        </p:tgtEl>
                                        <p:attrNameLst>
                                          <p:attrName>ppt_x</p:attrName>
                                          <p:attrName>ppt_y</p:attrName>
                                        </p:attrNameLst>
                                      </p:cBhvr>
                                      <p:rCtr x="22500" y="-3333"/>
                                    </p:animMotion>
                                  </p:childTnLst>
                                </p:cTn>
                              </p:par>
                              <p:par>
                                <p:cTn id="27" presetID="8" presetClass="emph" presetSubtype="0" repeatCount="indefinite" fill="hold" nodeType="withEffect">
                                  <p:stCondLst>
                                    <p:cond delay="0"/>
                                  </p:stCondLst>
                                  <p:childTnLst>
                                    <p:animRot by="21600000">
                                      <p:cBhvr>
                                        <p:cTn id="28" dur="5000" fill="hold"/>
                                        <p:tgtEl>
                                          <p:spTgt spid="91"/>
                                        </p:tgtEl>
                                        <p:attrNameLst>
                                          <p:attrName>r</p:attrName>
                                        </p:attrNameLst>
                                      </p:cBhvr>
                                    </p:animRo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P spid="28" grpId="0" animBg="1"/>
      <p:bldP spid="29" grpId="0" animBg="1"/>
      <p:bldP spid="30" grpId="0" animBg="1"/>
      <p:bldP spid="33" grpId="0" animBg="1"/>
      <p:bldP spid="34" grpId="0" animBg="1"/>
      <p:bldP spid="36" grpId="0" animBg="1"/>
      <p:bldP spid="37" grpId="0" animBg="1"/>
      <p:bldP spid="39" grpId="0" animBg="1"/>
      <p:bldP spid="4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6E195CE-E203-D248-A0E4-221564B31025}"/>
              </a:ext>
            </a:extLst>
          </p:cNvPr>
          <p:cNvSpPr>
            <a:spLocks noChangeAspect="1"/>
          </p:cNvSpPr>
          <p:nvPr/>
        </p:nvSpPr>
        <p:spPr>
          <a:xfrm>
            <a:off x="0" y="429691"/>
            <a:ext cx="4060379" cy="5569421"/>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a:solidFill>
                <a:schemeClr val="bg1"/>
              </a:solidFill>
            </a:endParaRPr>
          </a:p>
        </p:txBody>
      </p:sp>
      <p:sp>
        <p:nvSpPr>
          <p:cNvPr id="55" name="Title 2">
            <a:extLst>
              <a:ext uri="{FF2B5EF4-FFF2-40B4-BE49-F238E27FC236}">
                <a16:creationId xmlns:a16="http://schemas.microsoft.com/office/drawing/2014/main" id="{ECA93092-613A-5844-B6F0-5B1C53F68F0A}"/>
              </a:ext>
            </a:extLst>
          </p:cNvPr>
          <p:cNvSpPr txBox="1">
            <a:spLocks/>
          </p:cNvSpPr>
          <p:nvPr/>
        </p:nvSpPr>
        <p:spPr>
          <a:xfrm>
            <a:off x="570270" y="3130045"/>
            <a:ext cx="2919095" cy="1412694"/>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a:spcBef>
                <a:spcPts val="1200"/>
              </a:spcBef>
              <a:spcAft>
                <a:spcPts val="1200"/>
              </a:spcAft>
            </a:pPr>
            <a:r>
              <a:rPr lang="en-US" dirty="0">
                <a:solidFill>
                  <a:schemeClr val="tx1"/>
                </a:solidFill>
              </a:rPr>
              <a:t>Fabric Management Center</a:t>
            </a:r>
          </a:p>
        </p:txBody>
      </p:sp>
      <p:sp>
        <p:nvSpPr>
          <p:cNvPr id="62" name="Title 2">
            <a:extLst>
              <a:ext uri="{FF2B5EF4-FFF2-40B4-BE49-F238E27FC236}">
                <a16:creationId xmlns:a16="http://schemas.microsoft.com/office/drawing/2014/main" id="{A1F9F8FC-87F6-574E-8BAF-60869CA7EEC6}"/>
              </a:ext>
            </a:extLst>
          </p:cNvPr>
          <p:cNvSpPr txBox="1">
            <a:spLocks/>
          </p:cNvSpPr>
          <p:nvPr/>
        </p:nvSpPr>
        <p:spPr>
          <a:xfrm>
            <a:off x="570269" y="4840018"/>
            <a:ext cx="2919095" cy="307777"/>
          </a:xfrm>
          <a:prstGeom prst="rect">
            <a:avLst/>
          </a:prstGeom>
        </p:spPr>
        <p:txBody>
          <a:bodyPr lIns="0" tIns="0" rIns="0" bIns="0" anchor="ctr" anchorCtr="0">
            <a:spAutoFit/>
          </a:bodyPr>
          <a:lstStyle>
            <a:lvl1pPr algn="l" defTabSz="914400" rtl="0" eaLnBrk="1" latinLnBrk="0" hangingPunct="1">
              <a:lnSpc>
                <a:spcPct val="90000"/>
              </a:lnSpc>
              <a:spcBef>
                <a:spcPct val="0"/>
              </a:spcBef>
              <a:buNone/>
              <a:defRPr sz="3400" b="1" kern="1200" spc="-150">
                <a:solidFill>
                  <a:schemeClr val="bg1"/>
                </a:solidFill>
                <a:latin typeface="+mj-lt"/>
                <a:ea typeface="+mj-ea"/>
                <a:cs typeface="+mj-cs"/>
              </a:defRPr>
            </a:lvl1pPr>
          </a:lstStyle>
          <a:p>
            <a:pPr lvl="0">
              <a:lnSpc>
                <a:spcPct val="100000"/>
              </a:lnSpc>
              <a:spcBef>
                <a:spcPts val="1400"/>
              </a:spcBef>
            </a:pPr>
            <a:r>
              <a:rPr lang="en-US" sz="2000" kern="100" spc="-40">
                <a:solidFill>
                  <a:schemeClr val="tx2"/>
                </a:solidFill>
                <a:ea typeface="+mn-ea"/>
                <a:cs typeface="+mn-cs"/>
              </a:rPr>
              <a:t>SOC Automation</a:t>
            </a:r>
            <a:endParaRPr lang="en-US" sz="1600" b="0" spc="0">
              <a:solidFill>
                <a:schemeClr val="tx2"/>
              </a:solidFill>
              <a:ea typeface="+mn-ea"/>
              <a:cs typeface="+mn-cs"/>
            </a:endParaRPr>
          </a:p>
        </p:txBody>
      </p:sp>
      <p:sp>
        <p:nvSpPr>
          <p:cNvPr id="4" name="TextBox 3">
            <a:extLst>
              <a:ext uri="{FF2B5EF4-FFF2-40B4-BE49-F238E27FC236}">
                <a16:creationId xmlns:a16="http://schemas.microsoft.com/office/drawing/2014/main" id="{20705A89-279E-4BA3-B51F-A6CD71B21E7C}"/>
              </a:ext>
            </a:extLst>
          </p:cNvPr>
          <p:cNvSpPr txBox="1"/>
          <p:nvPr/>
        </p:nvSpPr>
        <p:spPr>
          <a:xfrm>
            <a:off x="8694481" y="6446386"/>
            <a:ext cx="2743200" cy="180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defTabSz="457189">
              <a:lnSpc>
                <a:spcPct val="95000"/>
              </a:lnSpc>
              <a:spcAft>
                <a:spcPts val="600"/>
              </a:spcAft>
            </a:pPr>
            <a:r>
              <a:rPr lang="en-US" sz="600">
                <a:solidFill>
                  <a:schemeClr val="bg1">
                    <a:lumMod val="50000"/>
                  </a:schemeClr>
                </a:solidFill>
                <a:latin typeface="Arial"/>
                <a:cs typeface="Arial"/>
              </a:rPr>
              <a:t>02012021</a:t>
            </a:r>
          </a:p>
        </p:txBody>
      </p:sp>
      <p:sp>
        <p:nvSpPr>
          <p:cNvPr id="3" name="Oval 2">
            <a:extLst>
              <a:ext uri="{FF2B5EF4-FFF2-40B4-BE49-F238E27FC236}">
                <a16:creationId xmlns:a16="http://schemas.microsoft.com/office/drawing/2014/main" id="{C345365D-9940-4565-860A-11302F6A4288}"/>
              </a:ext>
            </a:extLst>
          </p:cNvPr>
          <p:cNvSpPr/>
          <p:nvPr/>
        </p:nvSpPr>
        <p:spPr>
          <a:xfrm>
            <a:off x="8201482" y="182748"/>
            <a:ext cx="914400" cy="914400"/>
          </a:xfrm>
          <a:prstGeom prst="ellipse">
            <a:avLst/>
          </a:prstGeom>
          <a:noFill/>
          <a:ln w="3175">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3" name="Oval 42">
            <a:extLst>
              <a:ext uri="{FF2B5EF4-FFF2-40B4-BE49-F238E27FC236}">
                <a16:creationId xmlns:a16="http://schemas.microsoft.com/office/drawing/2014/main" id="{A1804F20-2CD2-DE47-B590-3B50F88A975C}"/>
              </a:ext>
            </a:extLst>
          </p:cNvPr>
          <p:cNvSpPr/>
          <p:nvPr/>
        </p:nvSpPr>
        <p:spPr>
          <a:xfrm>
            <a:off x="855793" y="846980"/>
            <a:ext cx="2027820" cy="1971957"/>
          </a:xfrm>
          <a:prstGeom prst="ellipse">
            <a:avLst/>
          </a:prstGeom>
          <a:solidFill>
            <a:schemeClr val="accent2"/>
          </a:solidFill>
          <a:ln>
            <a:solidFill>
              <a:schemeClr val="bg1"/>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pic>
        <p:nvPicPr>
          <p:cNvPr id="44" name="Graphic 43">
            <a:extLst>
              <a:ext uri="{FF2B5EF4-FFF2-40B4-BE49-F238E27FC236}">
                <a16:creationId xmlns:a16="http://schemas.microsoft.com/office/drawing/2014/main" id="{2245CABF-B0B8-B24E-8C4A-3E19E11FA8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4582" y="1157838"/>
            <a:ext cx="1350241" cy="1350241"/>
          </a:xfrm>
          <a:prstGeom prst="rect">
            <a:avLst/>
          </a:prstGeom>
        </p:spPr>
      </p:pic>
      <p:sp>
        <p:nvSpPr>
          <p:cNvPr id="45" name="TextBox 44">
            <a:extLst>
              <a:ext uri="{FF2B5EF4-FFF2-40B4-BE49-F238E27FC236}">
                <a16:creationId xmlns:a16="http://schemas.microsoft.com/office/drawing/2014/main" id="{10C57847-C627-514C-8BA7-62CABB3C8FD8}"/>
              </a:ext>
            </a:extLst>
          </p:cNvPr>
          <p:cNvSpPr txBox="1"/>
          <p:nvPr/>
        </p:nvSpPr>
        <p:spPr>
          <a:xfrm>
            <a:off x="1555377" y="2523081"/>
            <a:ext cx="628650" cy="286232"/>
          </a:xfrm>
          <a:prstGeom prst="rect">
            <a:avLst/>
          </a:prstGeom>
          <a:noFill/>
        </p:spPr>
        <p:txBody>
          <a:bodyPr wrap="square" rtlCol="0">
            <a:spAutoFit/>
          </a:bodyPr>
          <a:lstStyle/>
          <a:p>
            <a:pPr algn="ctr" defTabSz="457189">
              <a:lnSpc>
                <a:spcPct val="90000"/>
              </a:lnSpc>
              <a:spcBef>
                <a:spcPts val="300"/>
              </a:spcBef>
            </a:pPr>
            <a:r>
              <a:rPr lang="en-US" sz="1400">
                <a:solidFill>
                  <a:schemeClr val="bg1"/>
                </a:solidFill>
                <a:cs typeface="Arial" panose="020B0604020202020204" pitchFamily="34" charset="0"/>
              </a:rPr>
              <a:t>SOC</a:t>
            </a:r>
          </a:p>
        </p:txBody>
      </p:sp>
      <p:pic>
        <p:nvPicPr>
          <p:cNvPr id="5" name="Imagen 4">
            <a:extLst>
              <a:ext uri="{FF2B5EF4-FFF2-40B4-BE49-F238E27FC236}">
                <a16:creationId xmlns:a16="http://schemas.microsoft.com/office/drawing/2014/main" id="{5DCC3A35-28D7-4329-9114-9A4D0BEA8789}"/>
              </a:ext>
            </a:extLst>
          </p:cNvPr>
          <p:cNvPicPr>
            <a:picLocks noChangeAspect="1"/>
          </p:cNvPicPr>
          <p:nvPr/>
        </p:nvPicPr>
        <p:blipFill>
          <a:blip r:embed="rId5"/>
          <a:stretch>
            <a:fillRect/>
          </a:stretch>
        </p:blipFill>
        <p:spPr>
          <a:xfrm>
            <a:off x="4399168" y="429692"/>
            <a:ext cx="7461528" cy="5569420"/>
          </a:xfrm>
          <a:prstGeom prst="rect">
            <a:avLst/>
          </a:prstGeom>
        </p:spPr>
      </p:pic>
    </p:spTree>
    <p:extLst>
      <p:ext uri="{BB962C8B-B14F-4D97-AF65-F5344CB8AC3E}">
        <p14:creationId xmlns:p14="http://schemas.microsoft.com/office/powerpoint/2010/main" val="16385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60543-DD7B-E242-9D3E-F31ECEF84728}"/>
              </a:ext>
            </a:extLst>
          </p:cNvPr>
          <p:cNvSpPr>
            <a:spLocks noGrp="1"/>
          </p:cNvSpPr>
          <p:nvPr>
            <p:ph type="title"/>
          </p:nvPr>
        </p:nvSpPr>
        <p:spPr/>
        <p:txBody>
          <a:bodyPr/>
          <a:lstStyle/>
          <a:p>
            <a:r>
              <a:rPr lang="es-EC" sz="3400" dirty="0"/>
              <a:t>Simplifique las operaciones de Seguridad</a:t>
            </a:r>
          </a:p>
        </p:txBody>
      </p:sp>
      <p:sp>
        <p:nvSpPr>
          <p:cNvPr id="41" name="TextBox 40">
            <a:extLst>
              <a:ext uri="{FF2B5EF4-FFF2-40B4-BE49-F238E27FC236}">
                <a16:creationId xmlns:a16="http://schemas.microsoft.com/office/drawing/2014/main" id="{4C492A8A-A20B-494C-8A39-9E5ECC16C104}"/>
              </a:ext>
            </a:extLst>
          </p:cNvPr>
          <p:cNvSpPr txBox="1"/>
          <p:nvPr/>
        </p:nvSpPr>
        <p:spPr>
          <a:xfrm>
            <a:off x="8589788" y="828624"/>
            <a:ext cx="3319601" cy="1449628"/>
          </a:xfrm>
          <a:prstGeom prst="rect">
            <a:avLst/>
          </a:prstGeom>
          <a:solidFill>
            <a:schemeClr val="bg1">
              <a:lumMod val="75000"/>
            </a:schemeClr>
          </a:solidFill>
        </p:spPr>
        <p:txBody>
          <a:bodyPr wrap="square" rtlCol="0" anchor="t">
            <a:spAutoFit/>
          </a:bodyPr>
          <a:lstStyle/>
          <a:p>
            <a:pPr defTabSz="457189">
              <a:lnSpc>
                <a:spcPct val="90000"/>
              </a:lnSpc>
              <a:spcBef>
                <a:spcPts val="300"/>
              </a:spcBef>
            </a:pPr>
            <a:r>
              <a:rPr lang="es-EC" sz="1400" dirty="0">
                <a:solidFill>
                  <a:srgbClr val="000000"/>
                </a:solidFill>
                <a:cs typeface="Arial"/>
              </a:rPr>
              <a:t>El </a:t>
            </a:r>
            <a:r>
              <a:rPr lang="es-EC" sz="1400" b="1" dirty="0">
                <a:solidFill>
                  <a:srgbClr val="000000"/>
                </a:solidFill>
                <a:cs typeface="Arial"/>
              </a:rPr>
              <a:t>Marco de madurez SOC </a:t>
            </a:r>
            <a:r>
              <a:rPr lang="es-EC" sz="1400" dirty="0">
                <a:solidFill>
                  <a:srgbClr val="000000"/>
                </a:solidFill>
                <a:cs typeface="Arial"/>
              </a:rPr>
              <a:t>identifica qué capacidades de SOC están alineadas con una organización en función de su madurez de SOC. </a:t>
            </a:r>
            <a:r>
              <a:rPr lang="es-EC" sz="1400" dirty="0" err="1">
                <a:solidFill>
                  <a:srgbClr val="000000"/>
                </a:solidFill>
                <a:ea typeface="+mn-lt"/>
                <a:cs typeface="+mn-lt"/>
              </a:rPr>
              <a:t>FortiAnalyzer</a:t>
            </a:r>
            <a:r>
              <a:rPr lang="es-EC" sz="1400" dirty="0">
                <a:solidFill>
                  <a:srgbClr val="000000"/>
                </a:solidFill>
                <a:ea typeface="+mn-lt"/>
                <a:cs typeface="+mn-lt"/>
              </a:rPr>
              <a:t> 6.4, </a:t>
            </a:r>
            <a:r>
              <a:rPr lang="es-EC" sz="1400" dirty="0" err="1">
                <a:solidFill>
                  <a:srgbClr val="000000"/>
                </a:solidFill>
                <a:ea typeface="+mn-lt"/>
                <a:cs typeface="+mn-lt"/>
              </a:rPr>
              <a:t>FortiSIEM</a:t>
            </a:r>
            <a:r>
              <a:rPr lang="es-EC" sz="1400" dirty="0">
                <a:solidFill>
                  <a:srgbClr val="000000"/>
                </a:solidFill>
                <a:ea typeface="+mn-lt"/>
                <a:cs typeface="+mn-lt"/>
              </a:rPr>
              <a:t> 5.3 &amp; </a:t>
            </a:r>
            <a:r>
              <a:rPr lang="es-EC" sz="1400" dirty="0" err="1">
                <a:solidFill>
                  <a:srgbClr val="000000"/>
                </a:solidFill>
                <a:ea typeface="+mn-lt"/>
                <a:cs typeface="+mn-lt"/>
              </a:rPr>
              <a:t>FortiSOAR</a:t>
            </a:r>
            <a:r>
              <a:rPr lang="es-EC" sz="1400" dirty="0">
                <a:solidFill>
                  <a:srgbClr val="000000"/>
                </a:solidFill>
                <a:ea typeface="+mn-lt"/>
                <a:cs typeface="+mn-lt"/>
              </a:rPr>
              <a:t> 6.4 pueden ser mapeadas a estas </a:t>
            </a:r>
            <a:r>
              <a:rPr lang="es-EC" sz="1400" dirty="0" err="1">
                <a:solidFill>
                  <a:srgbClr val="000000"/>
                </a:solidFill>
                <a:ea typeface="+mn-lt"/>
                <a:cs typeface="+mn-lt"/>
              </a:rPr>
              <a:t>caracteristicas</a:t>
            </a:r>
            <a:r>
              <a:rPr lang="es-EC" sz="1400" dirty="0">
                <a:solidFill>
                  <a:srgbClr val="000000"/>
                </a:solidFill>
                <a:ea typeface="+mn-lt"/>
                <a:cs typeface="+mn-lt"/>
              </a:rPr>
              <a:t>. </a:t>
            </a:r>
            <a:endParaRPr lang="es-EC" dirty="0"/>
          </a:p>
        </p:txBody>
      </p:sp>
      <p:sp>
        <p:nvSpPr>
          <p:cNvPr id="48" name="TextBox 47">
            <a:extLst>
              <a:ext uri="{FF2B5EF4-FFF2-40B4-BE49-F238E27FC236}">
                <a16:creationId xmlns:a16="http://schemas.microsoft.com/office/drawing/2014/main" id="{CE89CC78-34C3-E642-A176-E055017C5370}"/>
              </a:ext>
            </a:extLst>
          </p:cNvPr>
          <p:cNvSpPr txBox="1"/>
          <p:nvPr/>
        </p:nvSpPr>
        <p:spPr>
          <a:xfrm>
            <a:off x="2052595" y="6359388"/>
            <a:ext cx="1757212" cy="203133"/>
          </a:xfrm>
          <a:prstGeom prst="rect">
            <a:avLst/>
          </a:prstGeom>
          <a:noFill/>
        </p:spPr>
        <p:txBody>
          <a:bodyPr wrap="none" rtlCol="0">
            <a:spAutoFit/>
          </a:bodyPr>
          <a:lstStyle/>
          <a:p>
            <a:pPr algn="l" defTabSz="457189">
              <a:lnSpc>
                <a:spcPct val="90000"/>
              </a:lnSpc>
              <a:spcBef>
                <a:spcPts val="300"/>
              </a:spcBef>
            </a:pPr>
            <a:r>
              <a:rPr lang="en-US" sz="800">
                <a:solidFill>
                  <a:srgbClr val="000000"/>
                </a:solidFill>
                <a:cs typeface="Arial" panose="020B0604020202020204" pitchFamily="34" charset="0"/>
              </a:rPr>
              <a:t>Ref: 2020 CISO Benchmark Study</a:t>
            </a:r>
          </a:p>
        </p:txBody>
      </p:sp>
      <p:sp>
        <p:nvSpPr>
          <p:cNvPr id="32" name="TextBox 31">
            <a:extLst>
              <a:ext uri="{FF2B5EF4-FFF2-40B4-BE49-F238E27FC236}">
                <a16:creationId xmlns:a16="http://schemas.microsoft.com/office/drawing/2014/main" id="{4C492A8A-A20B-494C-8A39-9E5ECC16C104}"/>
              </a:ext>
            </a:extLst>
          </p:cNvPr>
          <p:cNvSpPr txBox="1"/>
          <p:nvPr/>
        </p:nvSpPr>
        <p:spPr>
          <a:xfrm>
            <a:off x="8590079" y="4572252"/>
            <a:ext cx="3319310" cy="1061829"/>
          </a:xfrm>
          <a:prstGeom prst="rect">
            <a:avLst/>
          </a:prstGeom>
          <a:noFill/>
        </p:spPr>
        <p:txBody>
          <a:bodyPr wrap="square" rtlCol="0">
            <a:spAutoFit/>
          </a:bodyPr>
          <a:lstStyle/>
          <a:p>
            <a:pPr algn="just" defTabSz="457189">
              <a:lnSpc>
                <a:spcPct val="90000"/>
              </a:lnSpc>
              <a:spcBef>
                <a:spcPts val="300"/>
              </a:spcBef>
            </a:pPr>
            <a:r>
              <a:rPr lang="es-EC" sz="1400" b="1" dirty="0" err="1">
                <a:solidFill>
                  <a:srgbClr val="000000"/>
                </a:solidFill>
                <a:cs typeface="Arial" panose="020B0604020202020204" pitchFamily="34" charset="0"/>
              </a:rPr>
              <a:t>FortiAnalyzer</a:t>
            </a:r>
            <a:r>
              <a:rPr lang="es-EC" sz="1400" b="1" dirty="0">
                <a:solidFill>
                  <a:srgbClr val="000000"/>
                </a:solidFill>
                <a:cs typeface="Arial" panose="020B0604020202020204" pitchFamily="34" charset="0"/>
              </a:rPr>
              <a:t> </a:t>
            </a:r>
            <a:r>
              <a:rPr lang="es-EC" sz="1400" dirty="0">
                <a:solidFill>
                  <a:srgbClr val="000000"/>
                </a:solidFill>
                <a:cs typeface="Arial" panose="020B0604020202020204" pitchFamily="34" charset="0"/>
              </a:rPr>
              <a:t>es la base de Security </a:t>
            </a:r>
            <a:r>
              <a:rPr lang="es-EC" sz="1400" dirty="0" err="1">
                <a:solidFill>
                  <a:srgbClr val="000000"/>
                </a:solidFill>
                <a:cs typeface="Arial" panose="020B0604020202020204" pitchFamily="34" charset="0"/>
              </a:rPr>
              <a:t>Fabric</a:t>
            </a:r>
            <a:r>
              <a:rPr lang="es-EC" sz="1400" dirty="0">
                <a:solidFill>
                  <a:srgbClr val="000000"/>
                </a:solidFill>
                <a:cs typeface="Arial" panose="020B0604020202020204" pitchFamily="34" charset="0"/>
              </a:rPr>
              <a:t> y proporciona registro, generación de informes, análisis y automatización para todos los dispositivos y puntos finales.</a:t>
            </a:r>
          </a:p>
        </p:txBody>
      </p:sp>
      <p:sp>
        <p:nvSpPr>
          <p:cNvPr id="33" name="TextBox 32">
            <a:extLst>
              <a:ext uri="{FF2B5EF4-FFF2-40B4-BE49-F238E27FC236}">
                <a16:creationId xmlns:a16="http://schemas.microsoft.com/office/drawing/2014/main" id="{4C492A8A-A20B-494C-8A39-9E5ECC16C104}"/>
              </a:ext>
            </a:extLst>
          </p:cNvPr>
          <p:cNvSpPr txBox="1"/>
          <p:nvPr/>
        </p:nvSpPr>
        <p:spPr>
          <a:xfrm>
            <a:off x="8589788" y="3492189"/>
            <a:ext cx="3296760" cy="1061829"/>
          </a:xfrm>
          <a:prstGeom prst="rect">
            <a:avLst/>
          </a:prstGeom>
          <a:noFill/>
        </p:spPr>
        <p:txBody>
          <a:bodyPr wrap="square" rtlCol="0">
            <a:spAutoFit/>
          </a:bodyPr>
          <a:lstStyle/>
          <a:p>
            <a:pPr algn="just" defTabSz="457189">
              <a:lnSpc>
                <a:spcPct val="90000"/>
              </a:lnSpc>
              <a:spcBef>
                <a:spcPts val="300"/>
              </a:spcBef>
            </a:pPr>
            <a:r>
              <a:rPr lang="es-EC" sz="1400" b="1" dirty="0" err="1">
                <a:solidFill>
                  <a:srgbClr val="000000"/>
                </a:solidFill>
                <a:cs typeface="Arial" panose="020B0604020202020204" pitchFamily="34" charset="0"/>
              </a:rPr>
              <a:t>FortiSIEM</a:t>
            </a:r>
            <a:r>
              <a:rPr lang="es-EC" sz="1400" b="1" dirty="0">
                <a:solidFill>
                  <a:srgbClr val="000000"/>
                </a:solidFill>
                <a:cs typeface="Arial" panose="020B0604020202020204" pitchFamily="34" charset="0"/>
              </a:rPr>
              <a:t> </a:t>
            </a:r>
            <a:r>
              <a:rPr lang="es-EC" sz="1400" dirty="0">
                <a:solidFill>
                  <a:srgbClr val="000000"/>
                </a:solidFill>
                <a:cs typeface="Arial" panose="020B0604020202020204" pitchFamily="34" charset="0"/>
              </a:rPr>
              <a:t>trae visibilidad de múltiples proveedores a través de su red. Se pueden integrar niveles más altos de correlación y personalización con Security </a:t>
            </a:r>
            <a:r>
              <a:rPr lang="es-EC" sz="1400" dirty="0" err="1">
                <a:solidFill>
                  <a:srgbClr val="000000"/>
                </a:solidFill>
                <a:cs typeface="Arial" panose="020B0604020202020204" pitchFamily="34" charset="0"/>
              </a:rPr>
              <a:t>Fabric</a:t>
            </a:r>
            <a:r>
              <a:rPr lang="es-EC" sz="1400" dirty="0">
                <a:solidFill>
                  <a:srgbClr val="000000"/>
                </a:solidFill>
                <a:cs typeface="Arial" panose="020B0604020202020204" pitchFamily="34" charset="0"/>
              </a:rPr>
              <a:t>.</a:t>
            </a:r>
          </a:p>
        </p:txBody>
      </p:sp>
      <p:sp>
        <p:nvSpPr>
          <p:cNvPr id="34" name="TextBox 33">
            <a:extLst>
              <a:ext uri="{FF2B5EF4-FFF2-40B4-BE49-F238E27FC236}">
                <a16:creationId xmlns:a16="http://schemas.microsoft.com/office/drawing/2014/main" id="{4C492A8A-A20B-494C-8A39-9E5ECC16C104}"/>
              </a:ext>
            </a:extLst>
          </p:cNvPr>
          <p:cNvSpPr txBox="1"/>
          <p:nvPr/>
        </p:nvSpPr>
        <p:spPr>
          <a:xfrm>
            <a:off x="8574340" y="2566293"/>
            <a:ext cx="3319601" cy="867930"/>
          </a:xfrm>
          <a:prstGeom prst="rect">
            <a:avLst/>
          </a:prstGeom>
          <a:noFill/>
        </p:spPr>
        <p:txBody>
          <a:bodyPr wrap="square" rtlCol="0">
            <a:spAutoFit/>
          </a:bodyPr>
          <a:lstStyle/>
          <a:p>
            <a:pPr algn="just" defTabSz="457189">
              <a:lnSpc>
                <a:spcPct val="90000"/>
              </a:lnSpc>
              <a:spcBef>
                <a:spcPts val="300"/>
              </a:spcBef>
            </a:pPr>
            <a:r>
              <a:rPr lang="es-EC" sz="1400" b="1" dirty="0" err="1">
                <a:solidFill>
                  <a:srgbClr val="000000"/>
                </a:solidFill>
                <a:cs typeface="Arial" panose="020B0604020202020204" pitchFamily="34" charset="0"/>
              </a:rPr>
              <a:t>FortiSOAR</a:t>
            </a:r>
            <a:r>
              <a:rPr lang="es-EC" sz="1400" b="1" dirty="0">
                <a:solidFill>
                  <a:srgbClr val="000000"/>
                </a:solidFill>
                <a:cs typeface="Arial" panose="020B0604020202020204" pitchFamily="34" charset="0"/>
              </a:rPr>
              <a:t> </a:t>
            </a:r>
            <a:r>
              <a:rPr lang="es-EC" sz="1400" dirty="0">
                <a:solidFill>
                  <a:srgbClr val="000000"/>
                </a:solidFill>
                <a:cs typeface="Arial" panose="020B0604020202020204" pitchFamily="34" charset="0"/>
              </a:rPr>
              <a:t>permite la orquestación y la automatización completa en Security </a:t>
            </a:r>
            <a:r>
              <a:rPr lang="es-EC" sz="1400" dirty="0" err="1">
                <a:solidFill>
                  <a:srgbClr val="000000"/>
                </a:solidFill>
                <a:cs typeface="Arial" panose="020B0604020202020204" pitchFamily="34" charset="0"/>
              </a:rPr>
              <a:t>Fabric</a:t>
            </a:r>
            <a:r>
              <a:rPr lang="es-EC" sz="1400" dirty="0">
                <a:solidFill>
                  <a:srgbClr val="000000"/>
                </a:solidFill>
                <a:cs typeface="Arial" panose="020B0604020202020204" pitchFamily="34" charset="0"/>
              </a:rPr>
              <a:t> y entornos de múltiples proveedores.</a:t>
            </a:r>
          </a:p>
        </p:txBody>
      </p:sp>
      <p:grpSp>
        <p:nvGrpSpPr>
          <p:cNvPr id="2" name="Group 1">
            <a:extLst>
              <a:ext uri="{FF2B5EF4-FFF2-40B4-BE49-F238E27FC236}">
                <a16:creationId xmlns:a16="http://schemas.microsoft.com/office/drawing/2014/main" id="{EFD270FF-1E63-9542-8FA6-62504733809A}"/>
              </a:ext>
            </a:extLst>
          </p:cNvPr>
          <p:cNvGrpSpPr/>
          <p:nvPr/>
        </p:nvGrpSpPr>
        <p:grpSpPr>
          <a:xfrm>
            <a:off x="795146" y="2090022"/>
            <a:ext cx="7794641" cy="3458091"/>
            <a:chOff x="795146" y="2090022"/>
            <a:chExt cx="7794641" cy="3458091"/>
          </a:xfrm>
        </p:grpSpPr>
        <p:grpSp>
          <p:nvGrpSpPr>
            <p:cNvPr id="5" name="Group 4">
              <a:extLst>
                <a:ext uri="{FF2B5EF4-FFF2-40B4-BE49-F238E27FC236}">
                  <a16:creationId xmlns:a16="http://schemas.microsoft.com/office/drawing/2014/main" id="{40862249-D59F-AB42-BCC6-9612AA0A2AB8}"/>
                </a:ext>
              </a:extLst>
            </p:cNvPr>
            <p:cNvGrpSpPr/>
            <p:nvPr/>
          </p:nvGrpSpPr>
          <p:grpSpPr>
            <a:xfrm>
              <a:off x="795146" y="2304276"/>
              <a:ext cx="7794641" cy="3227885"/>
              <a:chOff x="-3328137" y="2305821"/>
              <a:chExt cx="10442302" cy="2676099"/>
            </a:xfrm>
          </p:grpSpPr>
          <p:sp>
            <p:nvSpPr>
              <p:cNvPr id="6" name="Right Triangle 5">
                <a:extLst>
                  <a:ext uri="{FF2B5EF4-FFF2-40B4-BE49-F238E27FC236}">
                    <a16:creationId xmlns:a16="http://schemas.microsoft.com/office/drawing/2014/main" id="{D959D2E4-97B0-AC4B-A376-A5CC17A82914}"/>
                  </a:ext>
                </a:extLst>
              </p:cNvPr>
              <p:cNvSpPr/>
              <p:nvPr/>
            </p:nvSpPr>
            <p:spPr>
              <a:xfrm flipH="1">
                <a:off x="-1168618" y="2515206"/>
                <a:ext cx="7861582" cy="1452106"/>
              </a:xfrm>
              <a:prstGeom prst="rtTriangle">
                <a:avLst/>
              </a:prstGeom>
              <a:solidFill>
                <a:srgbClr val="6AD1E3">
                  <a:alpha val="60000"/>
                </a:srgbClr>
              </a:solid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7" name="Rectangle 6">
                <a:extLst>
                  <a:ext uri="{FF2B5EF4-FFF2-40B4-BE49-F238E27FC236}">
                    <a16:creationId xmlns:a16="http://schemas.microsoft.com/office/drawing/2014/main" id="{C156169C-6399-0C49-B91B-3778BCE55DDE}"/>
                  </a:ext>
                </a:extLst>
              </p:cNvPr>
              <p:cNvSpPr/>
              <p:nvPr/>
            </p:nvSpPr>
            <p:spPr>
              <a:xfrm>
                <a:off x="-3268017" y="4176419"/>
                <a:ext cx="9957554" cy="805501"/>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9" name="TextBox 8">
                <a:extLst>
                  <a:ext uri="{FF2B5EF4-FFF2-40B4-BE49-F238E27FC236}">
                    <a16:creationId xmlns:a16="http://schemas.microsoft.com/office/drawing/2014/main" id="{4C6235A9-BB34-2A45-86BC-A46FB2B011E7}"/>
                  </a:ext>
                </a:extLst>
              </p:cNvPr>
              <p:cNvSpPr txBox="1"/>
              <p:nvPr/>
            </p:nvSpPr>
            <p:spPr>
              <a:xfrm rot="16200000">
                <a:off x="6814837" y="2681370"/>
                <a:ext cx="153152" cy="445505"/>
              </a:xfrm>
              <a:prstGeom prst="rect">
                <a:avLst/>
              </a:prstGeom>
              <a:noFill/>
            </p:spPr>
            <p:txBody>
              <a:bodyPr wrap="none" rtlCol="0">
                <a:spAutoFit/>
              </a:bodyPr>
              <a:lstStyle/>
              <a:p>
                <a:pPr algn="ctr" defTabSz="457189">
                  <a:lnSpc>
                    <a:spcPct val="95000"/>
                  </a:lnSpc>
                  <a:spcAft>
                    <a:spcPts val="600"/>
                  </a:spcAft>
                </a:pPr>
                <a:endParaRPr lang="en-US" sz="1400" b="1">
                  <a:solidFill>
                    <a:schemeClr val="accent3">
                      <a:lumMod val="75000"/>
                    </a:schemeClr>
                  </a:solidFill>
                  <a:cs typeface="Arial" panose="020B0604020202020204" pitchFamily="34" charset="0"/>
                </a:endParaRPr>
              </a:p>
            </p:txBody>
          </p:sp>
          <p:sp>
            <p:nvSpPr>
              <p:cNvPr id="10" name="Right Triangle 9">
                <a:extLst>
                  <a:ext uri="{FF2B5EF4-FFF2-40B4-BE49-F238E27FC236}">
                    <a16:creationId xmlns:a16="http://schemas.microsoft.com/office/drawing/2014/main" id="{4622BC26-5498-9E4A-A4AF-E0F303804467}"/>
                  </a:ext>
                </a:extLst>
              </p:cNvPr>
              <p:cNvSpPr/>
              <p:nvPr/>
            </p:nvSpPr>
            <p:spPr>
              <a:xfrm flipH="1">
                <a:off x="-3252627" y="3230722"/>
                <a:ext cx="9942164" cy="940262"/>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cxnSp>
            <p:nvCxnSpPr>
              <p:cNvPr id="11" name="Straight Arrow Connector 10">
                <a:extLst>
                  <a:ext uri="{FF2B5EF4-FFF2-40B4-BE49-F238E27FC236}">
                    <a16:creationId xmlns:a16="http://schemas.microsoft.com/office/drawing/2014/main" id="{FC607782-C13C-E54B-ACC5-189E8C1843AC}"/>
                  </a:ext>
                </a:extLst>
              </p:cNvPr>
              <p:cNvCxnSpPr/>
              <p:nvPr/>
            </p:nvCxnSpPr>
            <p:spPr>
              <a:xfrm flipV="1">
                <a:off x="-3298938" y="2305821"/>
                <a:ext cx="9975106" cy="1604276"/>
              </a:xfrm>
              <a:prstGeom prst="straightConnector1">
                <a:avLst/>
              </a:prstGeom>
              <a:ln w="57150">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85FA42-7932-714E-ADE1-9CD79223C2EC}"/>
                  </a:ext>
                </a:extLst>
              </p:cNvPr>
              <p:cNvSpPr txBox="1"/>
              <p:nvPr/>
            </p:nvSpPr>
            <p:spPr>
              <a:xfrm rot="20694110">
                <a:off x="-209855" y="2920381"/>
                <a:ext cx="2199762" cy="246233"/>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LEVEL2</a:t>
                </a:r>
              </a:p>
            </p:txBody>
          </p:sp>
          <p:sp>
            <p:nvSpPr>
              <p:cNvPr id="14" name="TextBox 13">
                <a:extLst>
                  <a:ext uri="{FF2B5EF4-FFF2-40B4-BE49-F238E27FC236}">
                    <a16:creationId xmlns:a16="http://schemas.microsoft.com/office/drawing/2014/main" id="{F84A8DD1-C22C-EC4E-9F5E-ECFF14085313}"/>
                  </a:ext>
                </a:extLst>
              </p:cNvPr>
              <p:cNvSpPr txBox="1"/>
              <p:nvPr/>
            </p:nvSpPr>
            <p:spPr>
              <a:xfrm rot="21084722">
                <a:off x="1209873" y="3140681"/>
                <a:ext cx="5508869" cy="246233"/>
              </a:xfrm>
              <a:prstGeom prst="rect">
                <a:avLst/>
              </a:prstGeom>
              <a:noFill/>
            </p:spPr>
            <p:txBody>
              <a:bodyPr wrap="square" rtlCol="0">
                <a:spAutoFit/>
              </a:bodyPr>
              <a:lstStyle/>
              <a:p>
                <a:pPr algn="r" defTabSz="457189">
                  <a:lnSpc>
                    <a:spcPct val="95000"/>
                  </a:lnSpc>
                  <a:spcAft>
                    <a:spcPts val="600"/>
                  </a:spcAft>
                </a:pPr>
                <a:r>
                  <a:rPr lang="en-US" sz="1400">
                    <a:solidFill>
                      <a:srgbClr val="253746"/>
                    </a:solidFill>
                    <a:cs typeface="Arial" panose="020B0604020202020204" pitchFamily="34" charset="0"/>
                  </a:rPr>
                  <a:t>Automated Response (</a:t>
                </a:r>
                <a:r>
                  <a:rPr lang="en-US" sz="1400" b="1" err="1">
                    <a:solidFill>
                      <a:srgbClr val="253746"/>
                    </a:solidFill>
                    <a:cs typeface="Arial" panose="020B0604020202020204" pitchFamily="34" charset="0"/>
                  </a:rPr>
                  <a:t>FortiSOAR</a:t>
                </a:r>
                <a:r>
                  <a:rPr lang="en-US" sz="1400">
                    <a:solidFill>
                      <a:srgbClr val="253746"/>
                    </a:solidFill>
                    <a:cs typeface="Arial" panose="020B0604020202020204" pitchFamily="34" charset="0"/>
                  </a:rPr>
                  <a:t>)</a:t>
                </a:r>
              </a:p>
            </p:txBody>
          </p:sp>
          <p:sp>
            <p:nvSpPr>
              <p:cNvPr id="15" name="TextBox 14">
                <a:extLst>
                  <a:ext uri="{FF2B5EF4-FFF2-40B4-BE49-F238E27FC236}">
                    <a16:creationId xmlns:a16="http://schemas.microsoft.com/office/drawing/2014/main" id="{596D277A-8608-BB42-9709-5C62E314132D}"/>
                  </a:ext>
                </a:extLst>
              </p:cNvPr>
              <p:cNvSpPr txBox="1"/>
              <p:nvPr/>
            </p:nvSpPr>
            <p:spPr>
              <a:xfrm rot="20718447">
                <a:off x="-3328137" y="3453074"/>
                <a:ext cx="1938858" cy="246233"/>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LEVEL1</a:t>
                </a:r>
              </a:p>
            </p:txBody>
          </p:sp>
        </p:grpSp>
        <p:cxnSp>
          <p:nvCxnSpPr>
            <p:cNvPr id="4" name="Straight Connector 3">
              <a:extLst>
                <a:ext uri="{FF2B5EF4-FFF2-40B4-BE49-F238E27FC236}">
                  <a16:creationId xmlns:a16="http://schemas.microsoft.com/office/drawing/2014/main" id="{282BAA15-1921-B74E-91EF-EE987369D03A}"/>
                </a:ext>
              </a:extLst>
            </p:cNvPr>
            <p:cNvCxnSpPr>
              <a:cxnSpLocks/>
            </p:cNvCxnSpPr>
            <p:nvPr/>
          </p:nvCxnSpPr>
          <p:spPr>
            <a:xfrm>
              <a:off x="2531162" y="2090022"/>
              <a:ext cx="0" cy="345809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65258D-5700-E94B-ACB8-905A785E1E58}"/>
                </a:ext>
              </a:extLst>
            </p:cNvPr>
            <p:cNvCxnSpPr/>
            <p:nvPr/>
          </p:nvCxnSpPr>
          <p:spPr>
            <a:xfrm>
              <a:off x="5381605" y="2090022"/>
              <a:ext cx="0" cy="345809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BC0FDF5-0408-D349-89AB-FD80EF6346FF}"/>
                </a:ext>
              </a:extLst>
            </p:cNvPr>
            <p:cNvSpPr txBox="1"/>
            <p:nvPr/>
          </p:nvSpPr>
          <p:spPr>
            <a:xfrm>
              <a:off x="3187038" y="4163766"/>
              <a:ext cx="4900379" cy="297004"/>
            </a:xfrm>
            <a:prstGeom prst="rect">
              <a:avLst/>
            </a:prstGeom>
            <a:noFill/>
          </p:spPr>
          <p:txBody>
            <a:bodyPr wrap="none" rtlCol="0">
              <a:spAutoFit/>
            </a:bodyPr>
            <a:lstStyle/>
            <a:p>
              <a:pPr algn="r" defTabSz="457189">
                <a:lnSpc>
                  <a:spcPct val="95000"/>
                </a:lnSpc>
                <a:spcAft>
                  <a:spcPts val="600"/>
                </a:spcAft>
              </a:pPr>
              <a:r>
                <a:rPr lang="en-US" sz="1400">
                  <a:solidFill>
                    <a:schemeClr val="bg1"/>
                  </a:solidFill>
                  <a:cs typeface="Arial" panose="020B0604020202020204" pitchFamily="34" charset="0"/>
                </a:rPr>
                <a:t>Multi-Vendor</a:t>
              </a:r>
              <a:r>
                <a:rPr lang="en-US" sz="1400" i="1">
                  <a:solidFill>
                    <a:schemeClr val="bg1"/>
                  </a:solidFill>
                  <a:cs typeface="Arial" panose="020B0604020202020204" pitchFamily="34" charset="0"/>
                </a:rPr>
                <a:t> Visibility (</a:t>
              </a:r>
              <a:r>
                <a:rPr lang="en-US" sz="1400" b="1">
                  <a:solidFill>
                    <a:schemeClr val="bg1"/>
                  </a:solidFill>
                  <a:cs typeface="Arial" panose="020B0604020202020204" pitchFamily="34" charset="0"/>
                </a:rPr>
                <a:t>FortiSIEM</a:t>
              </a:r>
              <a:r>
                <a:rPr lang="en-US" sz="1400" i="1">
                  <a:solidFill>
                    <a:schemeClr val="bg1"/>
                  </a:solidFill>
                  <a:cs typeface="Arial" panose="020B0604020202020204" pitchFamily="34" charset="0"/>
                </a:rPr>
                <a:t>): Threat Hunting, CMDB </a:t>
              </a:r>
            </a:p>
          </p:txBody>
        </p:sp>
        <p:sp>
          <p:nvSpPr>
            <p:cNvPr id="35" name="TextBox 34">
              <a:extLst>
                <a:ext uri="{FF2B5EF4-FFF2-40B4-BE49-F238E27FC236}">
                  <a16:creationId xmlns:a16="http://schemas.microsoft.com/office/drawing/2014/main" id="{704E8292-FE7C-AF44-B871-DB03210604C9}"/>
                </a:ext>
              </a:extLst>
            </p:cNvPr>
            <p:cNvSpPr txBox="1"/>
            <p:nvPr/>
          </p:nvSpPr>
          <p:spPr>
            <a:xfrm>
              <a:off x="918365" y="4778808"/>
              <a:ext cx="7246976" cy="501676"/>
            </a:xfrm>
            <a:prstGeom prst="rect">
              <a:avLst/>
            </a:prstGeom>
            <a:noFill/>
          </p:spPr>
          <p:txBody>
            <a:bodyPr wrap="square" rtlCol="0">
              <a:spAutoFit/>
            </a:bodyPr>
            <a:lstStyle/>
            <a:p>
              <a:pPr defTabSz="457189">
                <a:lnSpc>
                  <a:spcPct val="95000"/>
                </a:lnSpc>
                <a:spcAft>
                  <a:spcPts val="600"/>
                </a:spcAft>
              </a:pPr>
              <a:r>
                <a:rPr lang="en-US" sz="1400">
                  <a:solidFill>
                    <a:schemeClr val="bg1"/>
                  </a:solidFill>
                  <a:cs typeface="Arial" panose="020B0604020202020204" pitchFamily="34" charset="0"/>
                </a:rPr>
                <a:t>Security Fabric Analytics &amp; Automation (</a:t>
              </a:r>
              <a:r>
                <a:rPr lang="en-US" sz="1400" b="1" err="1">
                  <a:solidFill>
                    <a:schemeClr val="bg1"/>
                  </a:solidFill>
                  <a:cs typeface="Arial" panose="020B0604020202020204" pitchFamily="34" charset="0"/>
                </a:rPr>
                <a:t>FortiAnalyzer</a:t>
              </a:r>
              <a:r>
                <a:rPr lang="en-US" sz="1400">
                  <a:solidFill>
                    <a:schemeClr val="bg1"/>
                  </a:solidFill>
                  <a:cs typeface="Arial" panose="020B0604020202020204" pitchFamily="34" charset="0"/>
                </a:rPr>
                <a:t>): Logging &amp; Reporting, Best Practice Compliance, Security Fabric Incident Response</a:t>
              </a:r>
            </a:p>
          </p:txBody>
        </p:sp>
        <p:sp>
          <p:nvSpPr>
            <p:cNvPr id="36" name="TextBox 35">
              <a:extLst>
                <a:ext uri="{FF2B5EF4-FFF2-40B4-BE49-F238E27FC236}">
                  <a16:creationId xmlns:a16="http://schemas.microsoft.com/office/drawing/2014/main" id="{0EEBF775-BBF4-F846-B822-CEBB33540A17}"/>
                </a:ext>
              </a:extLst>
            </p:cNvPr>
            <p:cNvSpPr txBox="1"/>
            <p:nvPr/>
          </p:nvSpPr>
          <p:spPr>
            <a:xfrm rot="20694110">
              <a:off x="5870711" y="2339571"/>
              <a:ext cx="1642009" cy="297004"/>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LEVEL3</a:t>
              </a:r>
            </a:p>
          </p:txBody>
        </p:sp>
      </p:grpSp>
      <p:sp>
        <p:nvSpPr>
          <p:cNvPr id="17" name="Text Placeholder 16">
            <a:extLst>
              <a:ext uri="{FF2B5EF4-FFF2-40B4-BE49-F238E27FC236}">
                <a16:creationId xmlns:a16="http://schemas.microsoft.com/office/drawing/2014/main" id="{CAE78AE2-AD82-A64E-B32C-84718196C31B}"/>
              </a:ext>
            </a:extLst>
          </p:cNvPr>
          <p:cNvSpPr>
            <a:spLocks noGrp="1"/>
          </p:cNvSpPr>
          <p:nvPr>
            <p:ph type="body" sz="quarter" idx="15"/>
          </p:nvPr>
        </p:nvSpPr>
        <p:spPr/>
        <p:txBody>
          <a:bodyPr/>
          <a:lstStyle/>
          <a:p>
            <a:r>
              <a:rPr lang="es-EC" dirty="0"/>
              <a:t>Elija un oferta alineada con la madurez de su SOC</a:t>
            </a:r>
          </a:p>
        </p:txBody>
      </p:sp>
    </p:spTree>
    <p:extLst>
      <p:ext uri="{BB962C8B-B14F-4D97-AF65-F5344CB8AC3E}">
        <p14:creationId xmlns:p14="http://schemas.microsoft.com/office/powerpoint/2010/main" val="267147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60543-DD7B-E242-9D3E-F31ECEF84728}"/>
              </a:ext>
            </a:extLst>
          </p:cNvPr>
          <p:cNvSpPr>
            <a:spLocks noGrp="1"/>
          </p:cNvSpPr>
          <p:nvPr>
            <p:ph type="title"/>
          </p:nvPr>
        </p:nvSpPr>
        <p:spPr/>
        <p:txBody>
          <a:bodyPr/>
          <a:lstStyle/>
          <a:p>
            <a:r>
              <a:rPr lang="en-US" dirty="0"/>
              <a:t>Centro de </a:t>
            </a:r>
            <a:r>
              <a:rPr lang="en-US" dirty="0" err="1"/>
              <a:t>Operaciones</a:t>
            </a:r>
            <a:r>
              <a:rPr lang="en-US" dirty="0"/>
              <a:t> de </a:t>
            </a:r>
            <a:r>
              <a:rPr lang="en-US" dirty="0" err="1"/>
              <a:t>Seguridad</a:t>
            </a:r>
            <a:r>
              <a:rPr lang="en-US" sz="3400" dirty="0"/>
              <a:t> (SOC) </a:t>
            </a:r>
            <a:r>
              <a:rPr lang="en-US" dirty="0"/>
              <a:t>Marco de </a:t>
            </a:r>
            <a:r>
              <a:rPr lang="en-US" dirty="0" err="1"/>
              <a:t>madurez</a:t>
            </a:r>
            <a:r>
              <a:rPr lang="en-US" dirty="0"/>
              <a:t> </a:t>
            </a:r>
            <a:endParaRPr lang="en-US" sz="3400" dirty="0"/>
          </a:p>
        </p:txBody>
      </p:sp>
      <p:graphicFrame>
        <p:nvGraphicFramePr>
          <p:cNvPr id="4" name="Table 3">
            <a:extLst>
              <a:ext uri="{FF2B5EF4-FFF2-40B4-BE49-F238E27FC236}">
                <a16:creationId xmlns:a16="http://schemas.microsoft.com/office/drawing/2014/main" id="{D36C540F-E2E6-7A4C-A6B5-9349B8E87C82}"/>
              </a:ext>
            </a:extLst>
          </p:cNvPr>
          <p:cNvGraphicFramePr>
            <a:graphicFrameLocks noGrp="1"/>
          </p:cNvGraphicFramePr>
          <p:nvPr>
            <p:extLst>
              <p:ext uri="{D42A27DB-BD31-4B8C-83A1-F6EECF244321}">
                <p14:modId xmlns:p14="http://schemas.microsoft.com/office/powerpoint/2010/main" val="1872923589"/>
              </p:ext>
            </p:extLst>
          </p:nvPr>
        </p:nvGraphicFramePr>
        <p:xfrm>
          <a:off x="630936" y="1092885"/>
          <a:ext cx="11116564" cy="5030704"/>
        </p:xfrm>
        <a:graphic>
          <a:graphicData uri="http://schemas.openxmlformats.org/drawingml/2006/table">
            <a:tbl>
              <a:tblPr firstRow="1" bandRow="1">
                <a:tableStyleId>{5C22544A-7EE6-4342-B048-85BDC9FD1C3A}</a:tableStyleId>
              </a:tblPr>
              <a:tblGrid>
                <a:gridCol w="1553464">
                  <a:extLst>
                    <a:ext uri="{9D8B030D-6E8A-4147-A177-3AD203B41FA5}">
                      <a16:colId xmlns:a16="http://schemas.microsoft.com/office/drawing/2014/main" val="1615291452"/>
                    </a:ext>
                  </a:extLst>
                </a:gridCol>
                <a:gridCol w="2957443">
                  <a:extLst>
                    <a:ext uri="{9D8B030D-6E8A-4147-A177-3AD203B41FA5}">
                      <a16:colId xmlns:a16="http://schemas.microsoft.com/office/drawing/2014/main" val="694142181"/>
                    </a:ext>
                  </a:extLst>
                </a:gridCol>
                <a:gridCol w="3255664">
                  <a:extLst>
                    <a:ext uri="{9D8B030D-6E8A-4147-A177-3AD203B41FA5}">
                      <a16:colId xmlns:a16="http://schemas.microsoft.com/office/drawing/2014/main" val="2885511793"/>
                    </a:ext>
                  </a:extLst>
                </a:gridCol>
                <a:gridCol w="3349993">
                  <a:extLst>
                    <a:ext uri="{9D8B030D-6E8A-4147-A177-3AD203B41FA5}">
                      <a16:colId xmlns:a16="http://schemas.microsoft.com/office/drawing/2014/main" val="1163246384"/>
                    </a:ext>
                  </a:extLst>
                </a:gridCol>
              </a:tblGrid>
              <a:tr h="1065041">
                <a:tc>
                  <a:txBody>
                    <a:bodyPr/>
                    <a:lstStyle/>
                    <a:p>
                      <a:pPr algn="ctr"/>
                      <a:endParaRPr lang="en-US"/>
                    </a:p>
                  </a:txBody>
                  <a:tcPr/>
                </a:tc>
                <a:tc>
                  <a:txBody>
                    <a:bodyPr/>
                    <a:lstStyle/>
                    <a:p>
                      <a:pPr algn="ctr"/>
                      <a:r>
                        <a:rPr lang="en-US" dirty="0" err="1"/>
                        <a:t>Madurez</a:t>
                      </a:r>
                      <a:r>
                        <a:rPr lang="en-US" dirty="0"/>
                        <a:t> SOC
NIVEL1
</a:t>
                      </a:r>
                    </a:p>
                  </a:txBody>
                  <a:tcPr/>
                </a:tc>
                <a:tc>
                  <a:txBody>
                    <a:bodyPr/>
                    <a:lstStyle/>
                    <a:p>
                      <a:pPr algn="ctr"/>
                      <a:r>
                        <a:rPr lang="en-US" dirty="0" err="1"/>
                        <a:t>Madurez</a:t>
                      </a:r>
                      <a:r>
                        <a:rPr lang="en-US" dirty="0"/>
                        <a:t> SOC
NIVEL2
</a:t>
                      </a:r>
                    </a:p>
                  </a:txBody>
                  <a:tcPr/>
                </a:tc>
                <a:tc>
                  <a:txBody>
                    <a:bodyPr/>
                    <a:lstStyle/>
                    <a:p>
                      <a:pPr algn="ctr"/>
                      <a:r>
                        <a:rPr lang="en-US" dirty="0" err="1"/>
                        <a:t>Madurez</a:t>
                      </a:r>
                      <a:r>
                        <a:rPr lang="en-US" dirty="0"/>
                        <a:t> SOC
NIVEL3
</a:t>
                      </a:r>
                    </a:p>
                  </a:txBody>
                  <a:tcPr/>
                </a:tc>
                <a:extLst>
                  <a:ext uri="{0D108BD9-81ED-4DB2-BD59-A6C34878D82A}">
                    <a16:rowId xmlns:a16="http://schemas.microsoft.com/office/drawing/2014/main" val="1310418696"/>
                  </a:ext>
                </a:extLst>
              </a:tr>
              <a:tr h="1196247">
                <a:tc>
                  <a:txBody>
                    <a:bodyPr/>
                    <a:lstStyle/>
                    <a:p>
                      <a:pPr lvl="0" algn="l">
                        <a:buNone/>
                      </a:pPr>
                      <a:r>
                        <a:rPr lang="en-US" b="1" dirty="0" err="1"/>
                        <a:t>Gente</a:t>
                      </a:r>
                      <a:r>
                        <a:rPr lang="en-US" b="1" dirty="0"/>
                        <a:t>
</a:t>
                      </a:r>
                      <a:endParaRPr lang="en-US" dirty="0"/>
                    </a:p>
                  </a:txBody>
                  <a:tcPr/>
                </a:tc>
                <a:tc>
                  <a:txBody>
                    <a:bodyPr/>
                    <a:lstStyle/>
                    <a:p>
                      <a:pPr marL="0" indent="0">
                        <a:buFont typeface="Arial" panose="020B0604020202020204" pitchFamily="34" charset="0"/>
                        <a:buNone/>
                      </a:pPr>
                      <a:r>
                        <a:rPr lang="es-EC" sz="1600" dirty="0"/>
                        <a:t>Mediana empresa con un equipo - TI y seguridad (&lt;5 personal de seguridad de TI)
</a:t>
                      </a:r>
                      <a:endParaRPr lang="en-US" sz="1600" dirty="0"/>
                    </a:p>
                  </a:txBody>
                  <a:tcPr/>
                </a:tc>
                <a:tc>
                  <a:txBody>
                    <a:bodyPr/>
                    <a:lstStyle/>
                    <a:p>
                      <a:pPr marL="0" indent="0">
                        <a:buFont typeface="Arial" panose="020B0604020202020204" pitchFamily="34" charset="0"/>
                        <a:buNone/>
                      </a:pPr>
                      <a:r>
                        <a:rPr lang="es-EC" sz="1600" dirty="0"/>
                        <a:t>Mediana- Grande Empresa con equipo de seguridad dedicado (3-5 personal de seguridad dedicado)
</a:t>
                      </a:r>
                      <a:endParaRPr lang="en-US" sz="1600" dirty="0"/>
                    </a:p>
                  </a:txBody>
                  <a:tcPr/>
                </a:tc>
                <a:tc>
                  <a:txBody>
                    <a:bodyPr/>
                    <a:lstStyle/>
                    <a:p>
                      <a:pPr marL="0" indent="0">
                        <a:buFont typeface="Arial" panose="020B0604020202020204" pitchFamily="34" charset="0"/>
                        <a:buNone/>
                      </a:pPr>
                      <a:r>
                        <a:rPr lang="es-EC" sz="1600" dirty="0"/>
                        <a:t>Gran empresa con analistas SOC experimentados / Equipo SOC (5+ Personal SOC dedicado)
</a:t>
                      </a:r>
                      <a:endParaRPr lang="en-US" sz="1600" dirty="0"/>
                    </a:p>
                  </a:txBody>
                  <a:tcPr/>
                </a:tc>
                <a:extLst>
                  <a:ext uri="{0D108BD9-81ED-4DB2-BD59-A6C34878D82A}">
                    <a16:rowId xmlns:a16="http://schemas.microsoft.com/office/drawing/2014/main" val="1555499127"/>
                  </a:ext>
                </a:extLst>
              </a:tr>
              <a:tr h="1100543">
                <a:tc>
                  <a:txBody>
                    <a:bodyPr/>
                    <a:lstStyle/>
                    <a:p>
                      <a:pPr algn="l"/>
                      <a:r>
                        <a:rPr lang="en-US" b="1" dirty="0" err="1"/>
                        <a:t>Proceso</a:t>
                      </a:r>
                      <a:r>
                        <a:rPr lang="en-US" b="1" dirty="0"/>
                        <a:t>
</a:t>
                      </a:r>
                      <a:endParaRPr lang="en-US" dirty="0"/>
                    </a:p>
                  </a:txBody>
                  <a:tcPr/>
                </a:tc>
                <a:tc>
                  <a:txBody>
                    <a:bodyPr/>
                    <a:lstStyle/>
                    <a:p>
                      <a:pPr marL="0" indent="0">
                        <a:buFont typeface="Arial" panose="020B0604020202020204" pitchFamily="34" charset="0"/>
                        <a:buNone/>
                      </a:pPr>
                      <a:r>
                        <a:rPr lang="es-EC" sz="1600" dirty="0"/>
                        <a:t>Respuesta a incidentes de mejor esfuerzo
</a:t>
                      </a:r>
                      <a:endParaRPr lang="en-US" sz="1600" dirty="0"/>
                    </a:p>
                    <a:p>
                      <a:pPr marL="0" indent="0">
                        <a:buFont typeface="Arial" panose="020B0604020202020204" pitchFamily="34" charset="0"/>
                        <a:buNone/>
                      </a:pPr>
                      <a:endParaRPr lang="en-US" sz="1600" dirty="0"/>
                    </a:p>
                  </a:txBody>
                  <a:tcPr/>
                </a:tc>
                <a:tc>
                  <a:txBody>
                    <a:bodyPr/>
                    <a:lstStyle/>
                    <a:p>
                      <a:pPr marL="0" indent="0">
                        <a:buFont typeface="Arial" panose="020B0604020202020204" pitchFamily="34" charset="0"/>
                        <a:buNone/>
                      </a:pPr>
                      <a:r>
                        <a:rPr lang="es-EC" sz="1600" dirty="0"/>
                        <a:t>Plan básico de respuesta a incidentes
</a:t>
                      </a:r>
                      <a:endParaRPr lang="en-US" sz="1600" dirty="0"/>
                    </a:p>
                  </a:txBody>
                  <a:tcPr/>
                </a:tc>
                <a:tc>
                  <a:txBody>
                    <a:bodyPr/>
                    <a:lstStyle/>
                    <a:p>
                      <a:pPr marL="0" indent="0">
                        <a:buFont typeface="Arial" panose="020B0604020202020204" pitchFamily="34" charset="0"/>
                        <a:buNone/>
                      </a:pPr>
                      <a:r>
                        <a:rPr lang="es-EC" sz="1600" dirty="0"/>
                        <a:t>Procesos SOC avanzados y </a:t>
                      </a:r>
                      <a:r>
                        <a:rPr lang="es-EC" sz="1600" dirty="0" err="1"/>
                        <a:t>playbooks</a:t>
                      </a:r>
                      <a:r>
                        <a:rPr lang="es-EC" sz="1600" dirty="0"/>
                        <a:t>
</a:t>
                      </a:r>
                      <a:endParaRPr lang="en-US" sz="1600" dirty="0"/>
                    </a:p>
                  </a:txBody>
                  <a:tcPr/>
                </a:tc>
                <a:extLst>
                  <a:ext uri="{0D108BD9-81ED-4DB2-BD59-A6C34878D82A}">
                    <a16:rowId xmlns:a16="http://schemas.microsoft.com/office/drawing/2014/main" val="1465606067"/>
                  </a:ext>
                </a:extLst>
              </a:tr>
              <a:tr h="1100543">
                <a:tc>
                  <a:txBody>
                    <a:bodyPr/>
                    <a:lstStyle/>
                    <a:p>
                      <a:pPr algn="l"/>
                      <a:r>
                        <a:rPr lang="en-US" b="1" dirty="0" err="1"/>
                        <a:t>Capacidades</a:t>
                      </a:r>
                      <a:r>
                        <a:rPr lang="en-US" b="1" dirty="0"/>
                        <a:t>
</a:t>
                      </a:r>
                    </a:p>
                  </a:txBody>
                  <a:tcPr/>
                </a:tc>
                <a:tc>
                  <a:txBody>
                    <a:bodyPr/>
                    <a:lstStyle/>
                    <a:p>
                      <a:pPr marL="285750" indent="-285750">
                        <a:buFont typeface="Arial" panose="020B0604020202020204" pitchFamily="34" charset="0"/>
                        <a:buChar char="•"/>
                      </a:pPr>
                      <a:r>
                        <a:rPr lang="es-EC" sz="1600" b="0" dirty="0">
                          <a:solidFill>
                            <a:schemeClr val="bg2">
                              <a:lumMod val="50000"/>
                            </a:schemeClr>
                          </a:solidFill>
                        </a:rPr>
                        <a:t>Registro e informes
Detección y respuesta automatizadas</a:t>
                      </a:r>
                      <a:endParaRPr lang="en-US" sz="1600" b="0" dirty="0">
                        <a:solidFill>
                          <a:schemeClr val="bg2">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sz="1600" b="0" dirty="0">
                          <a:solidFill>
                            <a:schemeClr val="tx1"/>
                          </a:solidFill>
                        </a:rPr>
                        <a:t>Nivel 1 más: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sz="1600" b="0" dirty="0">
                          <a:solidFill>
                            <a:schemeClr val="tx1"/>
                          </a:solidFill>
                        </a:rPr>
                        <a:t>
Detección de incidentes de múltiples proveedores </a:t>
                      </a:r>
                      <a:endParaRPr lang="en-US" sz="1600" b="0" dirty="0">
                        <a:solidFill>
                          <a:schemeClr val="bg2">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sz="1600" b="0" dirty="0">
                          <a:solidFill>
                            <a:schemeClr val="tx1"/>
                          </a:solidFill>
                        </a:rPr>
                        <a:t>Nivel 2 más: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C" sz="1600" b="0" dirty="0">
                          <a:solidFill>
                            <a:schemeClr val="tx1"/>
                          </a:solidFill>
                        </a:rPr>
                        <a:t>
Gestión de alertas
Automatización y respuesta unificadas de orquestación
</a:t>
                      </a:r>
                      <a:endParaRPr lang="en-US" sz="1600" b="0" dirty="0">
                        <a:solidFill>
                          <a:schemeClr val="bg2">
                            <a:lumMod val="50000"/>
                          </a:schemeClr>
                        </a:solidFill>
                      </a:endParaRPr>
                    </a:p>
                  </a:txBody>
                  <a:tcPr/>
                </a:tc>
                <a:extLst>
                  <a:ext uri="{0D108BD9-81ED-4DB2-BD59-A6C34878D82A}">
                    <a16:rowId xmlns:a16="http://schemas.microsoft.com/office/drawing/2014/main" val="3954488835"/>
                  </a:ext>
                </a:extLst>
              </a:tr>
            </a:tbl>
          </a:graphicData>
        </a:graphic>
      </p:graphicFrame>
    </p:spTree>
    <p:extLst>
      <p:ext uri="{BB962C8B-B14F-4D97-AF65-F5344CB8AC3E}">
        <p14:creationId xmlns:p14="http://schemas.microsoft.com/office/powerpoint/2010/main" val="339286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922DD4-C00B-334F-AAB9-D7A917D5A349}"/>
              </a:ext>
            </a:extLst>
          </p:cNvPr>
          <p:cNvSpPr>
            <a:spLocks noGrp="1"/>
          </p:cNvSpPr>
          <p:nvPr>
            <p:ph type="title"/>
          </p:nvPr>
        </p:nvSpPr>
        <p:spPr/>
        <p:txBody>
          <a:bodyPr/>
          <a:lstStyle/>
          <a:p>
            <a:r>
              <a:rPr lang="en-US" sz="3200" dirty="0"/>
              <a:t>Exposición al Ransomware</a:t>
            </a:r>
            <a:endParaRPr lang="en-US" sz="3200" dirty="0">
              <a:cs typeface="Arial"/>
            </a:endParaRPr>
          </a:p>
        </p:txBody>
      </p:sp>
      <p:sp>
        <p:nvSpPr>
          <p:cNvPr id="4" name="Text Placeholder 3">
            <a:extLst>
              <a:ext uri="{FF2B5EF4-FFF2-40B4-BE49-F238E27FC236}">
                <a16:creationId xmlns:a16="http://schemas.microsoft.com/office/drawing/2014/main" id="{787EB25A-0221-7D4A-8F11-88C1A6E77022}"/>
              </a:ext>
            </a:extLst>
          </p:cNvPr>
          <p:cNvSpPr>
            <a:spLocks noGrp="1"/>
          </p:cNvSpPr>
          <p:nvPr>
            <p:ph type="body" sz="quarter" idx="15"/>
          </p:nvPr>
        </p:nvSpPr>
        <p:spPr/>
        <p:txBody>
          <a:bodyPr/>
          <a:lstStyle/>
          <a:p>
            <a:r>
              <a:rPr lang="en-US" dirty="0"/>
              <a:t>Nivel de protección</a:t>
            </a:r>
            <a:endParaRPr lang="en-US" dirty="0">
              <a:solidFill>
                <a:schemeClr val="tx2">
                  <a:lumMod val="40000"/>
                  <a:lumOff val="60000"/>
                </a:schemeClr>
              </a:solidFill>
            </a:endParaRPr>
          </a:p>
        </p:txBody>
      </p:sp>
      <p:sp>
        <p:nvSpPr>
          <p:cNvPr id="21" name="TextBox 20">
            <a:extLst>
              <a:ext uri="{FF2B5EF4-FFF2-40B4-BE49-F238E27FC236}">
                <a16:creationId xmlns:a16="http://schemas.microsoft.com/office/drawing/2014/main" id="{3632B247-6A0F-E84A-9872-1DFF6A6CF7D9}"/>
              </a:ext>
            </a:extLst>
          </p:cNvPr>
          <p:cNvSpPr txBox="1"/>
          <p:nvPr/>
        </p:nvSpPr>
        <p:spPr>
          <a:xfrm>
            <a:off x="2782698" y="1914506"/>
            <a:ext cx="71558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60" normalizeH="0" baseline="0" noProof="0" dirty="0">
                <a:ln>
                  <a:noFill/>
                </a:ln>
                <a:effectLst/>
                <a:uLnTx/>
                <a:uFillTx/>
                <a:latin typeface="Montserrat" pitchFamily="2" charset="77"/>
                <a:ea typeface="+mn-ea"/>
                <a:cs typeface="Montserrat-Medium"/>
              </a:rPr>
              <a:t>BASE</a:t>
            </a:r>
          </a:p>
        </p:txBody>
      </p:sp>
      <p:sp>
        <p:nvSpPr>
          <p:cNvPr id="22" name="Rectangle 21">
            <a:extLst>
              <a:ext uri="{FF2B5EF4-FFF2-40B4-BE49-F238E27FC236}">
                <a16:creationId xmlns:a16="http://schemas.microsoft.com/office/drawing/2014/main" id="{A7479EBC-9323-F043-B0C1-FA06F6E683DD}"/>
              </a:ext>
            </a:extLst>
          </p:cNvPr>
          <p:cNvSpPr/>
          <p:nvPr/>
        </p:nvSpPr>
        <p:spPr>
          <a:xfrm>
            <a:off x="2791659" y="2216198"/>
            <a:ext cx="1860326" cy="9002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60" normalizeH="0" baseline="0" noProof="0">
                <a:ln>
                  <a:noFill/>
                </a:ln>
                <a:effectLst/>
                <a:uLnTx/>
                <a:uFillTx/>
                <a:latin typeface="Montserrat-Medium"/>
                <a:ea typeface="+mn-ea"/>
                <a:cs typeface="+mn-cs"/>
              </a:rPr>
              <a:t>Protección contra ataques comunes.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60" normalizeH="0" baseline="0" noProof="0">
                <a:ln>
                  <a:noFill/>
                </a:ln>
                <a:effectLst/>
                <a:uLnTx/>
                <a:uFillTx/>
                <a:latin typeface="Montserrat-Medium"/>
                <a:ea typeface="+mn-ea"/>
                <a:cs typeface="+mn-cs"/>
              </a:rPr>
              <a:t>Controles básicos que debe implementar una organización</a:t>
            </a:r>
            <a:endParaRPr kumimoji="0" lang="es-ES_tradnl" sz="1050" b="0" i="0" u="none" strike="noStrike" kern="1200" cap="none" spc="60" normalizeH="0" baseline="0" noProof="0" dirty="0">
              <a:ln>
                <a:noFill/>
              </a:ln>
              <a:effectLst/>
              <a:uLnTx/>
              <a:uFillTx/>
              <a:latin typeface="Montserrat-Medium"/>
              <a:ea typeface="+mn-ea"/>
              <a:cs typeface="+mn-cs"/>
            </a:endParaRPr>
          </a:p>
        </p:txBody>
      </p:sp>
      <p:cxnSp>
        <p:nvCxnSpPr>
          <p:cNvPr id="23" name="Straight Connector 22">
            <a:extLst>
              <a:ext uri="{FF2B5EF4-FFF2-40B4-BE49-F238E27FC236}">
                <a16:creationId xmlns:a16="http://schemas.microsoft.com/office/drawing/2014/main" id="{6241D2DC-251C-5442-B488-903FEE95D286}"/>
              </a:ext>
            </a:extLst>
          </p:cNvPr>
          <p:cNvCxnSpPr>
            <a:cxnSpLocks/>
          </p:cNvCxnSpPr>
          <p:nvPr/>
        </p:nvCxnSpPr>
        <p:spPr>
          <a:xfrm>
            <a:off x="2732283" y="2046288"/>
            <a:ext cx="0" cy="2517814"/>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9191B0-F4FD-1941-8ADC-76578648AD8F}"/>
              </a:ext>
            </a:extLst>
          </p:cNvPr>
          <p:cNvSpPr txBox="1"/>
          <p:nvPr/>
        </p:nvSpPr>
        <p:spPr>
          <a:xfrm>
            <a:off x="5013674" y="1595304"/>
            <a:ext cx="16494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60" normalizeH="0" baseline="0" noProof="0" dirty="0">
                <a:ln>
                  <a:noFill/>
                </a:ln>
                <a:effectLst/>
                <a:uLnTx/>
                <a:uFillTx/>
                <a:latin typeface="Montserrat" pitchFamily="2" charset="77"/>
                <a:ea typeface="+mn-ea"/>
                <a:cs typeface="Montserrat-Medium"/>
              </a:rPr>
              <a:t>SUSTENTABLE</a:t>
            </a:r>
          </a:p>
        </p:txBody>
      </p:sp>
      <p:sp>
        <p:nvSpPr>
          <p:cNvPr id="25" name="Rectangle 24">
            <a:extLst>
              <a:ext uri="{FF2B5EF4-FFF2-40B4-BE49-F238E27FC236}">
                <a16:creationId xmlns:a16="http://schemas.microsoft.com/office/drawing/2014/main" id="{348D4B83-4011-EF4B-8CB5-FC9D2651D620}"/>
              </a:ext>
            </a:extLst>
          </p:cNvPr>
          <p:cNvSpPr/>
          <p:nvPr/>
        </p:nvSpPr>
        <p:spPr>
          <a:xfrm>
            <a:off x="5013674" y="1877644"/>
            <a:ext cx="1927940"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60" normalizeH="0" baseline="0" noProof="0" dirty="0">
                <a:ln>
                  <a:noFill/>
                </a:ln>
                <a:effectLst/>
                <a:uLnTx/>
                <a:uFillTx/>
                <a:latin typeface="Montserrat-Medium"/>
                <a:ea typeface="+mn-ea"/>
                <a:cs typeface="+mn-cs"/>
              </a:rPr>
              <a:t>Integración de la Ciber-Seguridad en la operación del negocio creando un framework para la gestión del Ciber-Riesgo</a:t>
            </a:r>
            <a:endParaRPr kumimoji="0" lang="es-ES_tradnl" sz="1050" b="0" i="0" u="none" strike="noStrike" kern="1200" cap="none" spc="60" normalizeH="0" baseline="0" noProof="0" dirty="0">
              <a:ln>
                <a:noFill/>
              </a:ln>
              <a:effectLst/>
              <a:uLnTx/>
              <a:uFillTx/>
              <a:latin typeface="Montserrat-Medium"/>
              <a:ea typeface="+mn-ea"/>
              <a:cs typeface="+mn-cs"/>
            </a:endParaRPr>
          </a:p>
        </p:txBody>
      </p:sp>
      <p:cxnSp>
        <p:nvCxnSpPr>
          <p:cNvPr id="26" name="Straight Connector 25">
            <a:extLst>
              <a:ext uri="{FF2B5EF4-FFF2-40B4-BE49-F238E27FC236}">
                <a16:creationId xmlns:a16="http://schemas.microsoft.com/office/drawing/2014/main" id="{08F84BBA-FDAA-874E-B743-7D00752DFE52}"/>
              </a:ext>
            </a:extLst>
          </p:cNvPr>
          <p:cNvCxnSpPr>
            <a:cxnSpLocks/>
          </p:cNvCxnSpPr>
          <p:nvPr/>
        </p:nvCxnSpPr>
        <p:spPr>
          <a:xfrm>
            <a:off x="4954299" y="1707734"/>
            <a:ext cx="0" cy="244073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E467D6-01E6-0F4D-83D7-EBA4200244F3}"/>
              </a:ext>
            </a:extLst>
          </p:cNvPr>
          <p:cNvSpPr txBox="1"/>
          <p:nvPr/>
        </p:nvSpPr>
        <p:spPr>
          <a:xfrm>
            <a:off x="7238578" y="1312964"/>
            <a:ext cx="14112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60" normalizeH="0" baseline="0" noProof="0" dirty="0">
                <a:ln>
                  <a:noFill/>
                </a:ln>
                <a:effectLst/>
                <a:uLnTx/>
                <a:uFillTx/>
                <a:latin typeface="Montserrat" pitchFamily="2" charset="77"/>
                <a:ea typeface="+mn-ea"/>
                <a:cs typeface="Montserrat-Medium"/>
              </a:rPr>
              <a:t>EXTENDIDO</a:t>
            </a:r>
          </a:p>
        </p:txBody>
      </p:sp>
      <p:sp>
        <p:nvSpPr>
          <p:cNvPr id="28" name="Rectangle 27">
            <a:extLst>
              <a:ext uri="{FF2B5EF4-FFF2-40B4-BE49-F238E27FC236}">
                <a16:creationId xmlns:a16="http://schemas.microsoft.com/office/drawing/2014/main" id="{62333B2A-9857-354B-98F3-35077C0B1884}"/>
              </a:ext>
            </a:extLst>
          </p:cNvPr>
          <p:cNvSpPr/>
          <p:nvPr/>
        </p:nvSpPr>
        <p:spPr>
          <a:xfrm>
            <a:off x="7238578" y="1595304"/>
            <a:ext cx="1867863"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60" normalizeH="0" baseline="0" noProof="0">
                <a:ln>
                  <a:noFill/>
                </a:ln>
                <a:effectLst/>
                <a:uLnTx/>
                <a:uFillTx/>
                <a:latin typeface="Montserrat-Medium"/>
                <a:ea typeface="+mn-ea"/>
                <a:cs typeface="+mn-cs"/>
              </a:rPr>
              <a:t>Asegurar proveedores, servicios, y gestionar la continuidad operativa</a:t>
            </a:r>
            <a:endParaRPr kumimoji="0" lang="es-ES_tradnl" sz="1050" b="0" i="0" u="none" strike="noStrike" kern="1200" cap="none" spc="60" normalizeH="0" baseline="0" noProof="0" dirty="0">
              <a:ln>
                <a:noFill/>
              </a:ln>
              <a:effectLst/>
              <a:uLnTx/>
              <a:uFillTx/>
              <a:latin typeface="Montserrat-Medium"/>
              <a:ea typeface="+mn-ea"/>
              <a:cs typeface="+mn-cs"/>
            </a:endParaRPr>
          </a:p>
        </p:txBody>
      </p:sp>
      <p:cxnSp>
        <p:nvCxnSpPr>
          <p:cNvPr id="29" name="Straight Connector 28">
            <a:extLst>
              <a:ext uri="{FF2B5EF4-FFF2-40B4-BE49-F238E27FC236}">
                <a16:creationId xmlns:a16="http://schemas.microsoft.com/office/drawing/2014/main" id="{AFF3BAC1-2336-8D47-9E4B-A60B53328760}"/>
              </a:ext>
            </a:extLst>
          </p:cNvPr>
          <p:cNvCxnSpPr>
            <a:cxnSpLocks/>
          </p:cNvCxnSpPr>
          <p:nvPr/>
        </p:nvCxnSpPr>
        <p:spPr>
          <a:xfrm>
            <a:off x="7179203" y="1425394"/>
            <a:ext cx="0" cy="2105555"/>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F42B373-EA8B-754F-BCE7-9289AB02D39D}"/>
              </a:ext>
            </a:extLst>
          </p:cNvPr>
          <p:cNvSpPr txBox="1"/>
          <p:nvPr/>
        </p:nvSpPr>
        <p:spPr>
          <a:xfrm>
            <a:off x="9462780" y="973404"/>
            <a:ext cx="16321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60" normalizeH="0" baseline="0" noProof="0" dirty="0">
                <a:ln>
                  <a:noFill/>
                </a:ln>
                <a:effectLst/>
                <a:uLnTx/>
                <a:uFillTx/>
                <a:latin typeface="Montserrat" pitchFamily="2" charset="77"/>
                <a:ea typeface="+mn-ea"/>
                <a:cs typeface="Montserrat-Medium"/>
              </a:rPr>
              <a:t>IMPLANTADO</a:t>
            </a:r>
          </a:p>
        </p:txBody>
      </p:sp>
      <p:sp>
        <p:nvSpPr>
          <p:cNvPr id="31" name="Rectangle 30">
            <a:extLst>
              <a:ext uri="{FF2B5EF4-FFF2-40B4-BE49-F238E27FC236}">
                <a16:creationId xmlns:a16="http://schemas.microsoft.com/office/drawing/2014/main" id="{F2CE6A03-152F-8540-ABE6-EC1EFFAE6385}"/>
              </a:ext>
            </a:extLst>
          </p:cNvPr>
          <p:cNvSpPr/>
          <p:nvPr/>
        </p:nvSpPr>
        <p:spPr>
          <a:xfrm>
            <a:off x="9462780" y="1255744"/>
            <a:ext cx="186786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050" b="0" i="0" u="none" strike="noStrike" kern="1200" cap="none" spc="60" normalizeH="0" baseline="0" noProof="0">
                <a:ln>
                  <a:noFill/>
                </a:ln>
                <a:effectLst/>
                <a:uLnTx/>
                <a:uFillTx/>
                <a:latin typeface="Montserrat-Medium"/>
                <a:ea typeface="+mn-ea"/>
                <a:cs typeface="+mn-cs"/>
              </a:rPr>
              <a:t>Integrando su programa en los objetivos comerciales  de la empresa</a:t>
            </a:r>
            <a:endParaRPr kumimoji="0" lang="es-ES_tradnl" sz="1050" b="0" i="0" u="none" strike="noStrike" kern="1200" cap="none" spc="60" normalizeH="0" baseline="0" noProof="0" dirty="0">
              <a:ln>
                <a:noFill/>
              </a:ln>
              <a:effectLst/>
              <a:uLnTx/>
              <a:uFillTx/>
              <a:latin typeface="Montserrat-Medium"/>
              <a:ea typeface="+mn-ea"/>
              <a:cs typeface="+mn-cs"/>
            </a:endParaRPr>
          </a:p>
        </p:txBody>
      </p:sp>
      <p:pic>
        <p:nvPicPr>
          <p:cNvPr id="32" name="Picture 31">
            <a:extLst>
              <a:ext uri="{FF2B5EF4-FFF2-40B4-BE49-F238E27FC236}">
                <a16:creationId xmlns:a16="http://schemas.microsoft.com/office/drawing/2014/main" id="{EE1BE7C6-D7DC-BE42-B527-216A97F36475}"/>
              </a:ext>
            </a:extLst>
          </p:cNvPr>
          <p:cNvPicPr>
            <a:picLocks noChangeAspect="1"/>
          </p:cNvPicPr>
          <p:nvPr/>
        </p:nvPicPr>
        <p:blipFill>
          <a:blip r:embed="rId3">
            <a:alphaModFix amt="35000"/>
            <a:duotone>
              <a:prstClr val="black"/>
              <a:schemeClr val="accent4">
                <a:tint val="45000"/>
                <a:satMod val="400000"/>
              </a:schemeClr>
            </a:duotone>
          </a:blip>
          <a:stretch>
            <a:fillRect/>
          </a:stretch>
        </p:blipFill>
        <p:spPr>
          <a:xfrm>
            <a:off x="1166519" y="5070488"/>
            <a:ext cx="3012780" cy="1233349"/>
          </a:xfrm>
          <a:prstGeom prst="rect">
            <a:avLst/>
          </a:prstGeom>
        </p:spPr>
      </p:pic>
      <p:pic>
        <p:nvPicPr>
          <p:cNvPr id="33" name="Picture 32">
            <a:extLst>
              <a:ext uri="{FF2B5EF4-FFF2-40B4-BE49-F238E27FC236}">
                <a16:creationId xmlns:a16="http://schemas.microsoft.com/office/drawing/2014/main" id="{F06C58A1-06FD-674D-82CD-EEA0AB01FAC1}"/>
              </a:ext>
            </a:extLst>
          </p:cNvPr>
          <p:cNvPicPr>
            <a:picLocks noChangeAspect="1"/>
          </p:cNvPicPr>
          <p:nvPr/>
        </p:nvPicPr>
        <p:blipFill>
          <a:blip r:embed="rId4">
            <a:alphaModFix amt="50000"/>
            <a:duotone>
              <a:prstClr val="black"/>
              <a:schemeClr val="accent4">
                <a:tint val="45000"/>
                <a:satMod val="400000"/>
              </a:schemeClr>
            </a:duotone>
          </a:blip>
          <a:stretch>
            <a:fillRect/>
          </a:stretch>
        </p:blipFill>
        <p:spPr>
          <a:xfrm flipH="1">
            <a:off x="2952508" y="4689579"/>
            <a:ext cx="3484086" cy="1614258"/>
          </a:xfrm>
          <a:prstGeom prst="rect">
            <a:avLst/>
          </a:prstGeom>
        </p:spPr>
      </p:pic>
      <p:pic>
        <p:nvPicPr>
          <p:cNvPr id="34" name="Picture 33">
            <a:extLst>
              <a:ext uri="{FF2B5EF4-FFF2-40B4-BE49-F238E27FC236}">
                <a16:creationId xmlns:a16="http://schemas.microsoft.com/office/drawing/2014/main" id="{D73279E0-2A3A-554D-ACDF-FD35F57B580E}"/>
              </a:ext>
            </a:extLst>
          </p:cNvPr>
          <p:cNvPicPr>
            <a:picLocks noChangeAspect="1"/>
          </p:cNvPicPr>
          <p:nvPr/>
        </p:nvPicPr>
        <p:blipFill>
          <a:blip r:embed="rId3">
            <a:alphaModFix amt="70000"/>
            <a:duotone>
              <a:prstClr val="black"/>
              <a:schemeClr val="accent4">
                <a:tint val="45000"/>
                <a:satMod val="400000"/>
              </a:schemeClr>
            </a:duotone>
          </a:blip>
          <a:stretch>
            <a:fillRect/>
          </a:stretch>
        </p:blipFill>
        <p:spPr>
          <a:xfrm flipH="1">
            <a:off x="5251965" y="4068686"/>
            <a:ext cx="4050424" cy="2235152"/>
          </a:xfrm>
          <a:prstGeom prst="rect">
            <a:avLst/>
          </a:prstGeom>
        </p:spPr>
      </p:pic>
      <p:pic>
        <p:nvPicPr>
          <p:cNvPr id="35" name="Picture 34">
            <a:extLst>
              <a:ext uri="{FF2B5EF4-FFF2-40B4-BE49-F238E27FC236}">
                <a16:creationId xmlns:a16="http://schemas.microsoft.com/office/drawing/2014/main" id="{D7DD9CEA-6AB2-DF4B-A6AC-D7F092D11BC4}"/>
              </a:ext>
            </a:extLst>
          </p:cNvPr>
          <p:cNvPicPr>
            <a:picLocks noChangeAspect="1"/>
          </p:cNvPicPr>
          <p:nvPr/>
        </p:nvPicPr>
        <p:blipFill>
          <a:blip r:embed="rId4">
            <a:duotone>
              <a:prstClr val="black"/>
              <a:schemeClr val="accent4">
                <a:tint val="45000"/>
                <a:satMod val="400000"/>
              </a:schemeClr>
            </a:duotone>
          </a:blip>
          <a:stretch>
            <a:fillRect/>
          </a:stretch>
        </p:blipFill>
        <p:spPr>
          <a:xfrm>
            <a:off x="7527985" y="3504006"/>
            <a:ext cx="4356166" cy="2799832"/>
          </a:xfrm>
          <a:prstGeom prst="rect">
            <a:avLst/>
          </a:prstGeom>
        </p:spPr>
      </p:pic>
      <p:sp>
        <p:nvSpPr>
          <p:cNvPr id="36" name="TextBox 35">
            <a:extLst>
              <a:ext uri="{FF2B5EF4-FFF2-40B4-BE49-F238E27FC236}">
                <a16:creationId xmlns:a16="http://schemas.microsoft.com/office/drawing/2014/main" id="{0444C1C6-0CAD-9549-BEAC-1BAF677F9A6D}"/>
              </a:ext>
            </a:extLst>
          </p:cNvPr>
          <p:cNvSpPr txBox="1"/>
          <p:nvPr/>
        </p:nvSpPr>
        <p:spPr>
          <a:xfrm>
            <a:off x="502922" y="2615629"/>
            <a:ext cx="1885453" cy="618631"/>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0" u="none" strike="noStrike" kern="1200" cap="none" spc="60" normalizeH="0" baseline="0" noProof="0" dirty="0">
                <a:ln>
                  <a:noFill/>
                </a:ln>
                <a:effectLst/>
                <a:uLnTx/>
                <a:uFillTx/>
                <a:latin typeface="Montserrat-Medium"/>
                <a:ea typeface="+mn-ea"/>
                <a:cs typeface="Montserrat-Medium"/>
              </a:rPr>
              <a:t>NIVEL DE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0" i="0" u="none" strike="noStrike" kern="1200" cap="none" spc="60" normalizeH="0" baseline="0" noProof="0" dirty="0">
                <a:ln>
                  <a:noFill/>
                </a:ln>
                <a:effectLst/>
                <a:uLnTx/>
                <a:uFillTx/>
                <a:latin typeface="Montserrat-Medium"/>
                <a:ea typeface="+mn-ea"/>
                <a:cs typeface="Montserrat-Medium"/>
              </a:rPr>
              <a:t>PROTECCIÓN</a:t>
            </a:r>
          </a:p>
        </p:txBody>
      </p:sp>
      <p:pic>
        <p:nvPicPr>
          <p:cNvPr id="37" name="Picture 36">
            <a:extLst>
              <a:ext uri="{FF2B5EF4-FFF2-40B4-BE49-F238E27FC236}">
                <a16:creationId xmlns:a16="http://schemas.microsoft.com/office/drawing/2014/main" id="{7C6B26CA-8D67-B947-8569-88017914C5DC}"/>
              </a:ext>
            </a:extLst>
          </p:cNvPr>
          <p:cNvPicPr>
            <a:picLocks noChangeAspect="1"/>
          </p:cNvPicPr>
          <p:nvPr/>
        </p:nvPicPr>
        <p:blipFill>
          <a:blip r:embed="rId5"/>
          <a:stretch>
            <a:fillRect/>
          </a:stretch>
        </p:blipFill>
        <p:spPr>
          <a:xfrm>
            <a:off x="2604923" y="4656729"/>
            <a:ext cx="267420" cy="360125"/>
          </a:xfrm>
          <a:prstGeom prst="rect">
            <a:avLst/>
          </a:prstGeom>
        </p:spPr>
      </p:pic>
      <p:pic>
        <p:nvPicPr>
          <p:cNvPr id="38" name="Picture 37">
            <a:extLst>
              <a:ext uri="{FF2B5EF4-FFF2-40B4-BE49-F238E27FC236}">
                <a16:creationId xmlns:a16="http://schemas.microsoft.com/office/drawing/2014/main" id="{65F5FA7A-D4D8-B14A-9588-20F95652FDFF}"/>
              </a:ext>
            </a:extLst>
          </p:cNvPr>
          <p:cNvPicPr>
            <a:picLocks noChangeAspect="1"/>
          </p:cNvPicPr>
          <p:nvPr/>
        </p:nvPicPr>
        <p:blipFill>
          <a:blip r:embed="rId5"/>
          <a:stretch>
            <a:fillRect/>
          </a:stretch>
        </p:blipFill>
        <p:spPr>
          <a:xfrm>
            <a:off x="4813898" y="4272554"/>
            <a:ext cx="267420" cy="360125"/>
          </a:xfrm>
          <a:prstGeom prst="rect">
            <a:avLst/>
          </a:prstGeom>
        </p:spPr>
      </p:pic>
      <p:pic>
        <p:nvPicPr>
          <p:cNvPr id="39" name="Picture 38">
            <a:extLst>
              <a:ext uri="{FF2B5EF4-FFF2-40B4-BE49-F238E27FC236}">
                <a16:creationId xmlns:a16="http://schemas.microsoft.com/office/drawing/2014/main" id="{2535F140-7DD0-3842-AB2F-95C826546A24}"/>
              </a:ext>
            </a:extLst>
          </p:cNvPr>
          <p:cNvPicPr>
            <a:picLocks noChangeAspect="1"/>
          </p:cNvPicPr>
          <p:nvPr/>
        </p:nvPicPr>
        <p:blipFill>
          <a:blip r:embed="rId5"/>
          <a:stretch>
            <a:fillRect/>
          </a:stretch>
        </p:blipFill>
        <p:spPr>
          <a:xfrm>
            <a:off x="7053098" y="3650254"/>
            <a:ext cx="267420" cy="360125"/>
          </a:xfrm>
          <a:prstGeom prst="rect">
            <a:avLst/>
          </a:prstGeom>
        </p:spPr>
      </p:pic>
      <p:pic>
        <p:nvPicPr>
          <p:cNvPr id="40" name="Picture 39">
            <a:extLst>
              <a:ext uri="{FF2B5EF4-FFF2-40B4-BE49-F238E27FC236}">
                <a16:creationId xmlns:a16="http://schemas.microsoft.com/office/drawing/2014/main" id="{F4F0645E-DE5E-6846-A287-58E06FBA0151}"/>
              </a:ext>
            </a:extLst>
          </p:cNvPr>
          <p:cNvPicPr>
            <a:picLocks noChangeAspect="1"/>
          </p:cNvPicPr>
          <p:nvPr/>
        </p:nvPicPr>
        <p:blipFill>
          <a:blip r:embed="rId5"/>
          <a:stretch>
            <a:fillRect/>
          </a:stretch>
        </p:blipFill>
        <p:spPr>
          <a:xfrm>
            <a:off x="9281948" y="3088279"/>
            <a:ext cx="267420" cy="360125"/>
          </a:xfrm>
          <a:prstGeom prst="rect">
            <a:avLst/>
          </a:prstGeom>
        </p:spPr>
      </p:pic>
      <p:pic>
        <p:nvPicPr>
          <p:cNvPr id="41" name="Picture 40">
            <a:extLst>
              <a:ext uri="{FF2B5EF4-FFF2-40B4-BE49-F238E27FC236}">
                <a16:creationId xmlns:a16="http://schemas.microsoft.com/office/drawing/2014/main" id="{3FAA4AF6-8799-E244-9EA8-720094953F6F}"/>
              </a:ext>
            </a:extLst>
          </p:cNvPr>
          <p:cNvPicPr>
            <a:picLocks noChangeAspect="1"/>
          </p:cNvPicPr>
          <p:nvPr/>
        </p:nvPicPr>
        <p:blipFill>
          <a:blip r:embed="rId5">
            <a:duotone>
              <a:prstClr val="black"/>
              <a:schemeClr val="accent4">
                <a:tint val="45000"/>
                <a:satMod val="400000"/>
              </a:schemeClr>
            </a:duotone>
          </a:blip>
          <a:stretch>
            <a:fillRect/>
          </a:stretch>
        </p:blipFill>
        <p:spPr>
          <a:xfrm>
            <a:off x="3541932" y="5174539"/>
            <a:ext cx="150951" cy="203281"/>
          </a:xfrm>
          <a:prstGeom prst="rect">
            <a:avLst/>
          </a:prstGeom>
        </p:spPr>
      </p:pic>
      <p:cxnSp>
        <p:nvCxnSpPr>
          <p:cNvPr id="42" name="Straight Connector 41">
            <a:extLst>
              <a:ext uri="{FF2B5EF4-FFF2-40B4-BE49-F238E27FC236}">
                <a16:creationId xmlns:a16="http://schemas.microsoft.com/office/drawing/2014/main" id="{20AE9554-D2F6-6D4C-9DB6-AA39FC5F652E}"/>
              </a:ext>
            </a:extLst>
          </p:cNvPr>
          <p:cNvCxnSpPr>
            <a:cxnSpLocks/>
          </p:cNvCxnSpPr>
          <p:nvPr/>
        </p:nvCxnSpPr>
        <p:spPr>
          <a:xfrm>
            <a:off x="3611057" y="4706610"/>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D4AA270-9870-2140-A5A6-A44C8ADC3515}"/>
              </a:ext>
            </a:extLst>
          </p:cNvPr>
          <p:cNvSpPr/>
          <p:nvPr/>
        </p:nvSpPr>
        <p:spPr>
          <a:xfrm>
            <a:off x="3154734" y="4496756"/>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ISO 27001</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47" name="Picture 46">
            <a:extLst>
              <a:ext uri="{FF2B5EF4-FFF2-40B4-BE49-F238E27FC236}">
                <a16:creationId xmlns:a16="http://schemas.microsoft.com/office/drawing/2014/main" id="{88D1BF7A-E1D1-C047-86B8-FA1D765FC5B8}"/>
              </a:ext>
            </a:extLst>
          </p:cNvPr>
          <p:cNvPicPr>
            <a:picLocks noChangeAspect="1"/>
          </p:cNvPicPr>
          <p:nvPr/>
        </p:nvPicPr>
        <p:blipFill>
          <a:blip r:embed="rId5">
            <a:duotone>
              <a:prstClr val="black"/>
              <a:schemeClr val="accent4">
                <a:tint val="45000"/>
                <a:satMod val="400000"/>
              </a:schemeClr>
            </a:duotone>
          </a:blip>
          <a:stretch>
            <a:fillRect/>
          </a:stretch>
        </p:blipFill>
        <p:spPr>
          <a:xfrm>
            <a:off x="5637432" y="5602050"/>
            <a:ext cx="150951" cy="203281"/>
          </a:xfrm>
          <a:prstGeom prst="rect">
            <a:avLst/>
          </a:prstGeom>
        </p:spPr>
      </p:pic>
      <p:cxnSp>
        <p:nvCxnSpPr>
          <p:cNvPr id="48" name="Straight Connector 47">
            <a:extLst>
              <a:ext uri="{FF2B5EF4-FFF2-40B4-BE49-F238E27FC236}">
                <a16:creationId xmlns:a16="http://schemas.microsoft.com/office/drawing/2014/main" id="{92E72A9A-CD1B-174E-B2CF-0785DAB6A66E}"/>
              </a:ext>
            </a:extLst>
          </p:cNvPr>
          <p:cNvCxnSpPr>
            <a:cxnSpLocks/>
          </p:cNvCxnSpPr>
          <p:nvPr/>
        </p:nvCxnSpPr>
        <p:spPr>
          <a:xfrm>
            <a:off x="5706557" y="5134121"/>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4F4195A-EDD8-C44E-8176-D7C1030B8A6A}"/>
              </a:ext>
            </a:extLst>
          </p:cNvPr>
          <p:cNvSpPr/>
          <p:nvPr/>
        </p:nvSpPr>
        <p:spPr>
          <a:xfrm>
            <a:off x="5250234" y="4924267"/>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ISO 27035</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56" name="Picture 55">
            <a:extLst>
              <a:ext uri="{FF2B5EF4-FFF2-40B4-BE49-F238E27FC236}">
                <a16:creationId xmlns:a16="http://schemas.microsoft.com/office/drawing/2014/main" id="{7310516D-80D7-6A48-9BF3-D853EC7333A1}"/>
              </a:ext>
            </a:extLst>
          </p:cNvPr>
          <p:cNvPicPr>
            <a:picLocks noChangeAspect="1"/>
          </p:cNvPicPr>
          <p:nvPr/>
        </p:nvPicPr>
        <p:blipFill>
          <a:blip r:embed="rId5">
            <a:duotone>
              <a:prstClr val="black"/>
              <a:schemeClr val="accent4">
                <a:tint val="45000"/>
                <a:satMod val="400000"/>
              </a:schemeClr>
            </a:duotone>
          </a:blip>
          <a:stretch>
            <a:fillRect/>
          </a:stretch>
        </p:blipFill>
        <p:spPr>
          <a:xfrm>
            <a:off x="7793298" y="5673302"/>
            <a:ext cx="150951" cy="203281"/>
          </a:xfrm>
          <a:prstGeom prst="rect">
            <a:avLst/>
          </a:prstGeom>
        </p:spPr>
      </p:pic>
      <p:cxnSp>
        <p:nvCxnSpPr>
          <p:cNvPr id="57" name="Straight Connector 56">
            <a:extLst>
              <a:ext uri="{FF2B5EF4-FFF2-40B4-BE49-F238E27FC236}">
                <a16:creationId xmlns:a16="http://schemas.microsoft.com/office/drawing/2014/main" id="{05094632-B14A-3C4F-9F40-2056D2F92F2B}"/>
              </a:ext>
            </a:extLst>
          </p:cNvPr>
          <p:cNvCxnSpPr>
            <a:cxnSpLocks/>
          </p:cNvCxnSpPr>
          <p:nvPr/>
        </p:nvCxnSpPr>
        <p:spPr>
          <a:xfrm>
            <a:off x="7862423" y="5205373"/>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1D56C27-0C4E-974E-9B5C-125C280436D3}"/>
              </a:ext>
            </a:extLst>
          </p:cNvPr>
          <p:cNvSpPr/>
          <p:nvPr/>
        </p:nvSpPr>
        <p:spPr>
          <a:xfrm>
            <a:off x="7508475" y="4370942"/>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ISO 27014</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59" name="Picture 58">
            <a:extLst>
              <a:ext uri="{FF2B5EF4-FFF2-40B4-BE49-F238E27FC236}">
                <a16:creationId xmlns:a16="http://schemas.microsoft.com/office/drawing/2014/main" id="{94A56241-BFC5-1D4E-9A12-62E57CAD9683}"/>
              </a:ext>
            </a:extLst>
          </p:cNvPr>
          <p:cNvPicPr>
            <a:picLocks noChangeAspect="1"/>
          </p:cNvPicPr>
          <p:nvPr/>
        </p:nvPicPr>
        <p:blipFill>
          <a:blip r:embed="rId5">
            <a:duotone>
              <a:prstClr val="black"/>
              <a:schemeClr val="accent4">
                <a:tint val="45000"/>
                <a:satMod val="400000"/>
              </a:schemeClr>
            </a:duotone>
          </a:blip>
          <a:stretch>
            <a:fillRect/>
          </a:stretch>
        </p:blipFill>
        <p:spPr>
          <a:xfrm>
            <a:off x="8541444" y="4283889"/>
            <a:ext cx="150951" cy="203281"/>
          </a:xfrm>
          <a:prstGeom prst="rect">
            <a:avLst/>
          </a:prstGeom>
        </p:spPr>
      </p:pic>
      <p:cxnSp>
        <p:nvCxnSpPr>
          <p:cNvPr id="60" name="Straight Connector 59">
            <a:extLst>
              <a:ext uri="{FF2B5EF4-FFF2-40B4-BE49-F238E27FC236}">
                <a16:creationId xmlns:a16="http://schemas.microsoft.com/office/drawing/2014/main" id="{510E8999-D246-9D4B-975A-8D6D0A27E429}"/>
              </a:ext>
            </a:extLst>
          </p:cNvPr>
          <p:cNvCxnSpPr>
            <a:cxnSpLocks/>
          </p:cNvCxnSpPr>
          <p:nvPr/>
        </p:nvCxnSpPr>
        <p:spPr>
          <a:xfrm>
            <a:off x="8610569" y="3815960"/>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C3628FD-5382-B04E-B5F9-80FA1ABD1242}"/>
              </a:ext>
            </a:extLst>
          </p:cNvPr>
          <p:cNvSpPr/>
          <p:nvPr/>
        </p:nvSpPr>
        <p:spPr>
          <a:xfrm>
            <a:off x="7677631" y="3688408"/>
            <a:ext cx="1388866" cy="5078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CYBER GOVERNANCE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FRAMEWORK</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62" name="Picture 61">
            <a:extLst>
              <a:ext uri="{FF2B5EF4-FFF2-40B4-BE49-F238E27FC236}">
                <a16:creationId xmlns:a16="http://schemas.microsoft.com/office/drawing/2014/main" id="{DDC8CAF9-844B-FB48-AB57-E412F94EAB79}"/>
              </a:ext>
            </a:extLst>
          </p:cNvPr>
          <p:cNvPicPr>
            <a:picLocks noChangeAspect="1"/>
          </p:cNvPicPr>
          <p:nvPr/>
        </p:nvPicPr>
        <p:blipFill>
          <a:blip r:embed="rId5">
            <a:duotone>
              <a:prstClr val="black"/>
              <a:schemeClr val="accent4">
                <a:tint val="45000"/>
                <a:satMod val="400000"/>
              </a:schemeClr>
            </a:duotone>
          </a:blip>
          <a:stretch>
            <a:fillRect/>
          </a:stretch>
        </p:blipFill>
        <p:spPr>
          <a:xfrm>
            <a:off x="1273745" y="5970185"/>
            <a:ext cx="150951" cy="203281"/>
          </a:xfrm>
          <a:prstGeom prst="rect">
            <a:avLst/>
          </a:prstGeom>
        </p:spPr>
      </p:pic>
      <p:cxnSp>
        <p:nvCxnSpPr>
          <p:cNvPr id="63" name="Straight Connector 62">
            <a:extLst>
              <a:ext uri="{FF2B5EF4-FFF2-40B4-BE49-F238E27FC236}">
                <a16:creationId xmlns:a16="http://schemas.microsoft.com/office/drawing/2014/main" id="{BEBD442F-E308-AF42-B2FC-B22D1748A689}"/>
              </a:ext>
            </a:extLst>
          </p:cNvPr>
          <p:cNvCxnSpPr>
            <a:cxnSpLocks/>
          </p:cNvCxnSpPr>
          <p:nvPr/>
        </p:nvCxnSpPr>
        <p:spPr>
          <a:xfrm>
            <a:off x="1342870" y="5502256"/>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65101EE-2ACE-3B43-8D6F-60B10B89DA13}"/>
              </a:ext>
            </a:extLst>
          </p:cNvPr>
          <p:cNvSpPr/>
          <p:nvPr/>
        </p:nvSpPr>
        <p:spPr>
          <a:xfrm>
            <a:off x="827963" y="5161749"/>
            <a:ext cx="1024588" cy="3693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CYBER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ESSENTIALS</a:t>
            </a:r>
            <a:endParaRPr kumimoji="0" lang="es-ES_tradnl" sz="1000" b="0" i="0" u="none" strike="noStrike" kern="1200" cap="none" spc="0" normalizeH="0" baseline="0" noProof="0" dirty="0">
              <a:ln>
                <a:noFill/>
              </a:ln>
              <a:effectLst/>
              <a:uLnTx/>
              <a:uFillTx/>
              <a:latin typeface="Montserrat-Medium"/>
              <a:ea typeface="+mn-ea"/>
              <a:cs typeface="+mn-cs"/>
            </a:endParaRPr>
          </a:p>
        </p:txBody>
      </p:sp>
      <p:cxnSp>
        <p:nvCxnSpPr>
          <p:cNvPr id="66" name="Straight Connector 65">
            <a:extLst>
              <a:ext uri="{FF2B5EF4-FFF2-40B4-BE49-F238E27FC236}">
                <a16:creationId xmlns:a16="http://schemas.microsoft.com/office/drawing/2014/main" id="{7EA62787-FF28-2F4C-BD5E-97738CE2C9FB}"/>
              </a:ext>
            </a:extLst>
          </p:cNvPr>
          <p:cNvCxnSpPr>
            <a:cxnSpLocks/>
          </p:cNvCxnSpPr>
          <p:nvPr/>
        </p:nvCxnSpPr>
        <p:spPr>
          <a:xfrm>
            <a:off x="9400107" y="973404"/>
            <a:ext cx="16300" cy="2225036"/>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104">
            <a:extLst>
              <a:ext uri="{FF2B5EF4-FFF2-40B4-BE49-F238E27FC236}">
                <a16:creationId xmlns:a16="http://schemas.microsoft.com/office/drawing/2014/main" id="{7310516D-80D7-6A48-9BF3-D853EC7333A1}"/>
              </a:ext>
            </a:extLst>
          </p:cNvPr>
          <p:cNvPicPr>
            <a:picLocks noChangeAspect="1"/>
          </p:cNvPicPr>
          <p:nvPr/>
        </p:nvPicPr>
        <p:blipFill>
          <a:blip r:embed="rId5">
            <a:duotone>
              <a:prstClr val="black"/>
              <a:schemeClr val="accent4">
                <a:tint val="45000"/>
                <a:satMod val="400000"/>
              </a:schemeClr>
            </a:duotone>
          </a:blip>
          <a:stretch>
            <a:fillRect/>
          </a:stretch>
        </p:blipFill>
        <p:spPr>
          <a:xfrm>
            <a:off x="6729094" y="4627292"/>
            <a:ext cx="150951" cy="203281"/>
          </a:xfrm>
          <a:prstGeom prst="rect">
            <a:avLst/>
          </a:prstGeom>
        </p:spPr>
      </p:pic>
      <p:cxnSp>
        <p:nvCxnSpPr>
          <p:cNvPr id="68" name="Straight Connector 105">
            <a:extLst>
              <a:ext uri="{FF2B5EF4-FFF2-40B4-BE49-F238E27FC236}">
                <a16:creationId xmlns:a16="http://schemas.microsoft.com/office/drawing/2014/main" id="{05094632-B14A-3C4F-9F40-2056D2F92F2B}"/>
              </a:ext>
            </a:extLst>
          </p:cNvPr>
          <p:cNvCxnSpPr>
            <a:cxnSpLocks/>
          </p:cNvCxnSpPr>
          <p:nvPr/>
        </p:nvCxnSpPr>
        <p:spPr>
          <a:xfrm>
            <a:off x="6798219" y="4159363"/>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9" name="Rectangle 106">
            <a:extLst>
              <a:ext uri="{FF2B5EF4-FFF2-40B4-BE49-F238E27FC236}">
                <a16:creationId xmlns:a16="http://schemas.microsoft.com/office/drawing/2014/main" id="{51D56C27-0C4E-974E-9B5C-125C280436D3}"/>
              </a:ext>
            </a:extLst>
          </p:cNvPr>
          <p:cNvSpPr/>
          <p:nvPr/>
        </p:nvSpPr>
        <p:spPr>
          <a:xfrm>
            <a:off x="6213350" y="3823903"/>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ISO 31000</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70" name="Picture 69">
            <a:extLst>
              <a:ext uri="{FF2B5EF4-FFF2-40B4-BE49-F238E27FC236}">
                <a16:creationId xmlns:a16="http://schemas.microsoft.com/office/drawing/2014/main" id="{22BAA37F-03AE-B84B-B2AA-262EEFDF3F58}"/>
              </a:ext>
            </a:extLst>
          </p:cNvPr>
          <p:cNvPicPr>
            <a:picLocks noChangeAspect="1"/>
          </p:cNvPicPr>
          <p:nvPr/>
        </p:nvPicPr>
        <p:blipFill>
          <a:blip r:embed="rId5">
            <a:duotone>
              <a:prstClr val="black"/>
              <a:schemeClr val="accent4">
                <a:tint val="45000"/>
                <a:satMod val="400000"/>
              </a:schemeClr>
            </a:duotone>
          </a:blip>
          <a:stretch>
            <a:fillRect/>
          </a:stretch>
        </p:blipFill>
        <p:spPr>
          <a:xfrm>
            <a:off x="2647120" y="5816252"/>
            <a:ext cx="150951" cy="203281"/>
          </a:xfrm>
          <a:prstGeom prst="rect">
            <a:avLst/>
          </a:prstGeom>
        </p:spPr>
      </p:pic>
      <p:cxnSp>
        <p:nvCxnSpPr>
          <p:cNvPr id="71" name="Straight Connector 70">
            <a:extLst>
              <a:ext uri="{FF2B5EF4-FFF2-40B4-BE49-F238E27FC236}">
                <a16:creationId xmlns:a16="http://schemas.microsoft.com/office/drawing/2014/main" id="{7395801B-82D3-2641-A5AD-D1150FEFBEA8}"/>
              </a:ext>
            </a:extLst>
          </p:cNvPr>
          <p:cNvCxnSpPr>
            <a:cxnSpLocks/>
          </p:cNvCxnSpPr>
          <p:nvPr/>
        </p:nvCxnSpPr>
        <p:spPr>
          <a:xfrm>
            <a:off x="2716245" y="5348323"/>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46EA527-4389-D348-AE60-935E01E34A27}"/>
              </a:ext>
            </a:extLst>
          </p:cNvPr>
          <p:cNvSpPr/>
          <p:nvPr/>
        </p:nvSpPr>
        <p:spPr>
          <a:xfrm>
            <a:off x="2468370" y="4904527"/>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NGFW</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79" name="Picture 78">
            <a:extLst>
              <a:ext uri="{FF2B5EF4-FFF2-40B4-BE49-F238E27FC236}">
                <a16:creationId xmlns:a16="http://schemas.microsoft.com/office/drawing/2014/main" id="{DACCF826-E25E-4C41-AED5-70FE1E1A7935}"/>
              </a:ext>
            </a:extLst>
          </p:cNvPr>
          <p:cNvPicPr>
            <a:picLocks noChangeAspect="1"/>
          </p:cNvPicPr>
          <p:nvPr/>
        </p:nvPicPr>
        <p:blipFill>
          <a:blip r:embed="rId5">
            <a:duotone>
              <a:prstClr val="black"/>
              <a:schemeClr val="accent4">
                <a:tint val="45000"/>
                <a:satMod val="400000"/>
              </a:schemeClr>
            </a:duotone>
          </a:blip>
          <a:stretch>
            <a:fillRect/>
          </a:stretch>
        </p:blipFill>
        <p:spPr>
          <a:xfrm>
            <a:off x="4139777" y="5502256"/>
            <a:ext cx="150951" cy="203281"/>
          </a:xfrm>
          <a:prstGeom prst="rect">
            <a:avLst/>
          </a:prstGeom>
        </p:spPr>
      </p:pic>
      <p:cxnSp>
        <p:nvCxnSpPr>
          <p:cNvPr id="80" name="Straight Connector 79">
            <a:extLst>
              <a:ext uri="{FF2B5EF4-FFF2-40B4-BE49-F238E27FC236}">
                <a16:creationId xmlns:a16="http://schemas.microsoft.com/office/drawing/2014/main" id="{1D9AE916-3D35-EC4F-9F29-9AE125857FD5}"/>
              </a:ext>
            </a:extLst>
          </p:cNvPr>
          <p:cNvCxnSpPr>
            <a:cxnSpLocks/>
          </p:cNvCxnSpPr>
          <p:nvPr/>
        </p:nvCxnSpPr>
        <p:spPr>
          <a:xfrm>
            <a:off x="4208902" y="5034327"/>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C6563A0-1617-984F-8279-13F57667010F}"/>
              </a:ext>
            </a:extLst>
          </p:cNvPr>
          <p:cNvSpPr/>
          <p:nvPr/>
        </p:nvSpPr>
        <p:spPr>
          <a:xfrm>
            <a:off x="3752948" y="4775045"/>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latin typeface="Montserrat-Medium"/>
              </a:rPr>
              <a:t>EPP</a:t>
            </a:r>
            <a:endParaRPr kumimoji="0" lang="es-ES_tradnl" sz="1000" b="0" i="0" u="none" strike="noStrike" kern="1200" cap="none" spc="0" normalizeH="0" baseline="0" noProof="0" dirty="0">
              <a:ln>
                <a:noFill/>
              </a:ln>
              <a:effectLst/>
              <a:uLnTx/>
              <a:uFillTx/>
              <a:latin typeface="Montserrat-Medium"/>
            </a:endParaRPr>
          </a:p>
        </p:txBody>
      </p:sp>
      <p:pic>
        <p:nvPicPr>
          <p:cNvPr id="82" name="Picture 81">
            <a:extLst>
              <a:ext uri="{FF2B5EF4-FFF2-40B4-BE49-F238E27FC236}">
                <a16:creationId xmlns:a16="http://schemas.microsoft.com/office/drawing/2014/main" id="{86C8D092-2C4A-7A42-A471-B35E6F78751F}"/>
              </a:ext>
            </a:extLst>
          </p:cNvPr>
          <p:cNvPicPr>
            <a:picLocks noChangeAspect="1"/>
          </p:cNvPicPr>
          <p:nvPr/>
        </p:nvPicPr>
        <p:blipFill>
          <a:blip r:embed="rId5">
            <a:duotone>
              <a:prstClr val="black"/>
              <a:schemeClr val="accent4">
                <a:tint val="45000"/>
                <a:satMod val="400000"/>
              </a:schemeClr>
            </a:duotone>
          </a:blip>
          <a:stretch>
            <a:fillRect/>
          </a:stretch>
        </p:blipFill>
        <p:spPr>
          <a:xfrm>
            <a:off x="5229950" y="4746469"/>
            <a:ext cx="150951" cy="203281"/>
          </a:xfrm>
          <a:prstGeom prst="rect">
            <a:avLst/>
          </a:prstGeom>
        </p:spPr>
      </p:pic>
      <p:cxnSp>
        <p:nvCxnSpPr>
          <p:cNvPr id="83" name="Straight Connector 82">
            <a:extLst>
              <a:ext uri="{FF2B5EF4-FFF2-40B4-BE49-F238E27FC236}">
                <a16:creationId xmlns:a16="http://schemas.microsoft.com/office/drawing/2014/main" id="{252AE62E-80E3-E849-AA24-2B32059C51D1}"/>
              </a:ext>
            </a:extLst>
          </p:cNvPr>
          <p:cNvCxnSpPr>
            <a:cxnSpLocks/>
          </p:cNvCxnSpPr>
          <p:nvPr/>
        </p:nvCxnSpPr>
        <p:spPr>
          <a:xfrm>
            <a:off x="5299075" y="4278540"/>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CEEA60D2-AE17-A54A-8CEB-B240498A20F9}"/>
              </a:ext>
            </a:extLst>
          </p:cNvPr>
          <p:cNvSpPr/>
          <p:nvPr/>
        </p:nvSpPr>
        <p:spPr>
          <a:xfrm>
            <a:off x="4842752" y="4068686"/>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Sandbox</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85" name="Picture 84">
            <a:extLst>
              <a:ext uri="{FF2B5EF4-FFF2-40B4-BE49-F238E27FC236}">
                <a16:creationId xmlns:a16="http://schemas.microsoft.com/office/drawing/2014/main" id="{CBBC5FEB-2DD8-5744-A4C7-75D25B6EBBB0}"/>
              </a:ext>
            </a:extLst>
          </p:cNvPr>
          <p:cNvPicPr>
            <a:picLocks noChangeAspect="1"/>
          </p:cNvPicPr>
          <p:nvPr/>
        </p:nvPicPr>
        <p:blipFill>
          <a:blip r:embed="rId5">
            <a:duotone>
              <a:prstClr val="black"/>
              <a:schemeClr val="accent4">
                <a:tint val="45000"/>
                <a:satMod val="400000"/>
              </a:schemeClr>
            </a:duotone>
          </a:blip>
          <a:stretch>
            <a:fillRect/>
          </a:stretch>
        </p:blipFill>
        <p:spPr>
          <a:xfrm>
            <a:off x="6128880" y="5806057"/>
            <a:ext cx="150951" cy="203281"/>
          </a:xfrm>
          <a:prstGeom prst="rect">
            <a:avLst/>
          </a:prstGeom>
        </p:spPr>
      </p:pic>
      <p:cxnSp>
        <p:nvCxnSpPr>
          <p:cNvPr id="86" name="Straight Connector 85">
            <a:extLst>
              <a:ext uri="{FF2B5EF4-FFF2-40B4-BE49-F238E27FC236}">
                <a16:creationId xmlns:a16="http://schemas.microsoft.com/office/drawing/2014/main" id="{64149FA6-1AEA-8542-9EDB-40CB5C8E714C}"/>
              </a:ext>
            </a:extLst>
          </p:cNvPr>
          <p:cNvCxnSpPr>
            <a:cxnSpLocks/>
          </p:cNvCxnSpPr>
          <p:nvPr/>
        </p:nvCxnSpPr>
        <p:spPr>
          <a:xfrm>
            <a:off x="6198005" y="5338128"/>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D8904F50-5877-4F45-97FC-D565EF12C0EB}"/>
              </a:ext>
            </a:extLst>
          </p:cNvPr>
          <p:cNvSpPr/>
          <p:nvPr/>
        </p:nvSpPr>
        <p:spPr>
          <a:xfrm>
            <a:off x="5765436" y="4793566"/>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SIEM</a:t>
            </a:r>
          </a:p>
        </p:txBody>
      </p:sp>
      <p:pic>
        <p:nvPicPr>
          <p:cNvPr id="88" name="Picture 87">
            <a:extLst>
              <a:ext uri="{FF2B5EF4-FFF2-40B4-BE49-F238E27FC236}">
                <a16:creationId xmlns:a16="http://schemas.microsoft.com/office/drawing/2014/main" id="{54FE1CE5-729D-DC4D-B8C9-019C5FA66423}"/>
              </a:ext>
            </a:extLst>
          </p:cNvPr>
          <p:cNvPicPr>
            <a:picLocks noChangeAspect="1"/>
          </p:cNvPicPr>
          <p:nvPr/>
        </p:nvPicPr>
        <p:blipFill>
          <a:blip r:embed="rId5">
            <a:duotone>
              <a:prstClr val="black"/>
              <a:schemeClr val="accent4">
                <a:tint val="45000"/>
                <a:satMod val="400000"/>
              </a:schemeClr>
            </a:duotone>
          </a:blip>
          <a:stretch>
            <a:fillRect/>
          </a:stretch>
        </p:blipFill>
        <p:spPr>
          <a:xfrm>
            <a:off x="7385532" y="4700987"/>
            <a:ext cx="150951" cy="203281"/>
          </a:xfrm>
          <a:prstGeom prst="rect">
            <a:avLst/>
          </a:prstGeom>
        </p:spPr>
      </p:pic>
      <p:cxnSp>
        <p:nvCxnSpPr>
          <p:cNvPr id="89" name="Straight Connector 88">
            <a:extLst>
              <a:ext uri="{FF2B5EF4-FFF2-40B4-BE49-F238E27FC236}">
                <a16:creationId xmlns:a16="http://schemas.microsoft.com/office/drawing/2014/main" id="{525C6CB3-10F9-1448-BFD7-857A3045E50B}"/>
              </a:ext>
            </a:extLst>
          </p:cNvPr>
          <p:cNvCxnSpPr>
            <a:cxnSpLocks/>
          </p:cNvCxnSpPr>
          <p:nvPr/>
        </p:nvCxnSpPr>
        <p:spPr>
          <a:xfrm>
            <a:off x="7454657" y="4233058"/>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3257F8F-991F-F742-8461-21BFBB56D117}"/>
              </a:ext>
            </a:extLst>
          </p:cNvPr>
          <p:cNvSpPr/>
          <p:nvPr/>
        </p:nvSpPr>
        <p:spPr>
          <a:xfrm>
            <a:off x="6998334" y="4023204"/>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NAC</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91" name="Picture 90">
            <a:extLst>
              <a:ext uri="{FF2B5EF4-FFF2-40B4-BE49-F238E27FC236}">
                <a16:creationId xmlns:a16="http://schemas.microsoft.com/office/drawing/2014/main" id="{4F676695-7387-5B49-AB87-73327426E757}"/>
              </a:ext>
            </a:extLst>
          </p:cNvPr>
          <p:cNvPicPr>
            <a:picLocks noChangeAspect="1"/>
          </p:cNvPicPr>
          <p:nvPr/>
        </p:nvPicPr>
        <p:blipFill>
          <a:blip r:embed="rId5">
            <a:duotone>
              <a:prstClr val="black"/>
              <a:schemeClr val="accent4">
                <a:tint val="45000"/>
                <a:satMod val="400000"/>
              </a:schemeClr>
            </a:duotone>
          </a:blip>
          <a:stretch>
            <a:fillRect/>
          </a:stretch>
        </p:blipFill>
        <p:spPr>
          <a:xfrm>
            <a:off x="9249156" y="4336772"/>
            <a:ext cx="150951" cy="203281"/>
          </a:xfrm>
          <a:prstGeom prst="rect">
            <a:avLst/>
          </a:prstGeom>
        </p:spPr>
      </p:pic>
      <p:cxnSp>
        <p:nvCxnSpPr>
          <p:cNvPr id="92" name="Straight Connector 91">
            <a:extLst>
              <a:ext uri="{FF2B5EF4-FFF2-40B4-BE49-F238E27FC236}">
                <a16:creationId xmlns:a16="http://schemas.microsoft.com/office/drawing/2014/main" id="{90C725BC-6BB5-E643-B643-1F922DF685C3}"/>
              </a:ext>
            </a:extLst>
          </p:cNvPr>
          <p:cNvCxnSpPr>
            <a:cxnSpLocks/>
          </p:cNvCxnSpPr>
          <p:nvPr/>
        </p:nvCxnSpPr>
        <p:spPr>
          <a:xfrm>
            <a:off x="9318281" y="3868843"/>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EC340875-0E34-D642-9B79-A47DD4B92CBB}"/>
              </a:ext>
            </a:extLst>
          </p:cNvPr>
          <p:cNvSpPr/>
          <p:nvPr/>
        </p:nvSpPr>
        <p:spPr>
          <a:xfrm>
            <a:off x="8784849" y="3347353"/>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EDR</a:t>
            </a:r>
            <a:endParaRPr kumimoji="0" lang="es-ES_tradnl" sz="1000" b="0" i="0" u="none" strike="noStrike" kern="1200" cap="none" spc="0" normalizeH="0" baseline="0" noProof="0" dirty="0">
              <a:ln>
                <a:noFill/>
              </a:ln>
              <a:effectLst/>
              <a:uLnTx/>
              <a:uFillTx/>
              <a:latin typeface="Montserrat-Medium"/>
              <a:ea typeface="+mn-ea"/>
              <a:cs typeface="+mn-cs"/>
            </a:endParaRPr>
          </a:p>
        </p:txBody>
      </p:sp>
      <p:pic>
        <p:nvPicPr>
          <p:cNvPr id="94" name="Picture 93">
            <a:extLst>
              <a:ext uri="{FF2B5EF4-FFF2-40B4-BE49-F238E27FC236}">
                <a16:creationId xmlns:a16="http://schemas.microsoft.com/office/drawing/2014/main" id="{0BBE00B0-FFE2-D048-9113-87C1CFCA836D}"/>
              </a:ext>
            </a:extLst>
          </p:cNvPr>
          <p:cNvPicPr>
            <a:picLocks noChangeAspect="1"/>
          </p:cNvPicPr>
          <p:nvPr/>
        </p:nvPicPr>
        <p:blipFill>
          <a:blip r:embed="rId5">
            <a:duotone>
              <a:prstClr val="black"/>
              <a:schemeClr val="accent4">
                <a:tint val="45000"/>
                <a:satMod val="400000"/>
              </a:schemeClr>
            </a:duotone>
          </a:blip>
          <a:stretch>
            <a:fillRect/>
          </a:stretch>
        </p:blipFill>
        <p:spPr>
          <a:xfrm>
            <a:off x="9961232" y="3872700"/>
            <a:ext cx="150951" cy="203281"/>
          </a:xfrm>
          <a:prstGeom prst="rect">
            <a:avLst/>
          </a:prstGeom>
        </p:spPr>
      </p:pic>
      <p:cxnSp>
        <p:nvCxnSpPr>
          <p:cNvPr id="95" name="Straight Connector 94">
            <a:extLst>
              <a:ext uri="{FF2B5EF4-FFF2-40B4-BE49-F238E27FC236}">
                <a16:creationId xmlns:a16="http://schemas.microsoft.com/office/drawing/2014/main" id="{673BEE62-C603-0547-9CA5-4D0BA67FB721}"/>
              </a:ext>
            </a:extLst>
          </p:cNvPr>
          <p:cNvCxnSpPr>
            <a:cxnSpLocks/>
          </p:cNvCxnSpPr>
          <p:nvPr/>
        </p:nvCxnSpPr>
        <p:spPr>
          <a:xfrm>
            <a:off x="10030357" y="3404771"/>
            <a:ext cx="0" cy="415637"/>
          </a:xfrm>
          <a:prstGeom prst="line">
            <a:avLst/>
          </a:prstGeom>
          <a:ln w="25400" cap="rnd">
            <a:gradFill>
              <a:gsLst>
                <a:gs pos="0">
                  <a:schemeClr val="bg1">
                    <a:alpha val="50000"/>
                  </a:schemeClr>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18983BF6-7E9F-5746-8C04-6E38050CFCC7}"/>
              </a:ext>
            </a:extLst>
          </p:cNvPr>
          <p:cNvSpPr/>
          <p:nvPr/>
        </p:nvSpPr>
        <p:spPr>
          <a:xfrm>
            <a:off x="9574034" y="3194917"/>
            <a:ext cx="907420" cy="2308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Montserrat-Medium"/>
                <a:ea typeface="+mn-ea"/>
                <a:cs typeface="+mn-cs"/>
              </a:rPr>
              <a:t>SOAR</a:t>
            </a:r>
            <a:endParaRPr kumimoji="0" lang="es-ES_tradnl" sz="1000" b="0" i="0" u="none" strike="noStrike" kern="1200" cap="none" spc="0" normalizeH="0" baseline="0" noProof="0" dirty="0">
              <a:ln>
                <a:noFill/>
              </a:ln>
              <a:effectLst/>
              <a:uLnTx/>
              <a:uFillTx/>
              <a:latin typeface="Montserrat-Medium"/>
              <a:ea typeface="+mn-ea"/>
              <a:cs typeface="+mn-cs"/>
            </a:endParaRPr>
          </a:p>
        </p:txBody>
      </p:sp>
    </p:spTree>
    <p:extLst>
      <p:ext uri="{BB962C8B-B14F-4D97-AF65-F5344CB8AC3E}">
        <p14:creationId xmlns:p14="http://schemas.microsoft.com/office/powerpoint/2010/main" val="102403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3D9E91-BD68-B34E-8CE9-14DAE87F36FC}"/>
              </a:ext>
            </a:extLst>
          </p:cNvPr>
          <p:cNvSpPr>
            <a:spLocks noGrp="1"/>
          </p:cNvSpPr>
          <p:nvPr>
            <p:ph type="body" sz="quarter" idx="14"/>
          </p:nvPr>
        </p:nvSpPr>
        <p:spPr>
          <a:xfrm>
            <a:off x="269986" y="975241"/>
            <a:ext cx="10972800" cy="4297680"/>
          </a:xfrm>
        </p:spPr>
        <p:txBody>
          <a:bodyPr lIns="91440" tIns="45720" rIns="91440" bIns="45720" anchor="t"/>
          <a:lstStyle/>
          <a:p>
            <a:r>
              <a:rPr lang="en-US" sz="2000" b="1" dirty="0">
                <a:solidFill>
                  <a:schemeClr val="tx1"/>
                </a:solidFill>
              </a:rPr>
              <a:t>Verticals / Size: </a:t>
            </a:r>
            <a:endParaRPr lang="en-US" sz="2000" b="1">
              <a:solidFill>
                <a:schemeClr val="tx1"/>
              </a:solidFill>
            </a:endParaRPr>
          </a:p>
          <a:p>
            <a:pPr lvl="1"/>
            <a:r>
              <a:rPr lang="en-US" sz="1800" dirty="0">
                <a:solidFill>
                  <a:srgbClr val="000000"/>
                </a:solidFill>
              </a:rPr>
              <a:t>Telecom, MSSP, Government, Financial, Healthcare</a:t>
            </a:r>
            <a:endParaRPr lang="en-US" sz="1800" dirty="0">
              <a:solidFill>
                <a:srgbClr val="000000"/>
              </a:solidFill>
              <a:cs typeface="Arial"/>
            </a:endParaRPr>
          </a:p>
          <a:p>
            <a:pPr lvl="1"/>
            <a:r>
              <a:rPr lang="en-US" sz="1800" dirty="0">
                <a:solidFill>
                  <a:srgbClr val="000000"/>
                </a:solidFill>
              </a:rPr>
              <a:t>Midmarket, SME, Major Markets, Service Providers, Channels</a:t>
            </a:r>
            <a:endParaRPr lang="en-US" sz="1800" dirty="0">
              <a:solidFill>
                <a:srgbClr val="000000"/>
              </a:solidFill>
              <a:cs typeface="Arial"/>
            </a:endParaRPr>
          </a:p>
          <a:p>
            <a:pPr lvl="1"/>
            <a:r>
              <a:rPr lang="en-US" sz="2000" b="1" dirty="0"/>
              <a:t>Personas / Titles: </a:t>
            </a:r>
            <a:endParaRPr lang="en-US" sz="2000" b="1" dirty="0">
              <a:cs typeface="Arial"/>
            </a:endParaRPr>
          </a:p>
          <a:p>
            <a:pPr lvl="1"/>
            <a:r>
              <a:rPr lang="en-US" sz="1800" dirty="0"/>
              <a:t>Security Architect</a:t>
            </a:r>
            <a:endParaRPr lang="en-US" sz="1800" dirty="0">
              <a:cs typeface="Arial"/>
            </a:endParaRPr>
          </a:p>
          <a:p>
            <a:r>
              <a:rPr lang="en-US" sz="2000" b="1" dirty="0">
                <a:solidFill>
                  <a:schemeClr val="tx1"/>
                </a:solidFill>
              </a:rPr>
              <a:t>Qualifying Questions?</a:t>
            </a:r>
            <a:endParaRPr lang="en-US" sz="2000" b="1" dirty="0">
              <a:solidFill>
                <a:schemeClr val="tx1"/>
              </a:solidFill>
              <a:cs typeface="Arial"/>
            </a:endParaRPr>
          </a:p>
          <a:p>
            <a:pPr marL="285750" lvl="0" indent="-285750">
              <a:buChar char="•"/>
            </a:pPr>
            <a:r>
              <a:rPr lang="en-US" sz="1600" dirty="0"/>
              <a:t>Do you have a significant amount of defined manual process? How have they impacted your incident response?</a:t>
            </a:r>
            <a:endParaRPr lang="en-US" sz="1600" dirty="0">
              <a:cs typeface="Arial"/>
            </a:endParaRPr>
          </a:p>
          <a:p>
            <a:pPr marL="285750" indent="-285750">
              <a:buChar char="•"/>
            </a:pPr>
            <a:r>
              <a:rPr lang="en-US" sz="1600" dirty="0"/>
              <a:t>Does your organization have a dedicated security staff or SOC team?  What is the size of your team? </a:t>
            </a:r>
            <a:br>
              <a:rPr lang="en-US" sz="1600" dirty="0"/>
            </a:br>
            <a:r>
              <a:rPr lang="en-US" sz="1600" dirty="0"/>
              <a:t>Does your team struggle with reducing your mean-time-to-respond/resolve?</a:t>
            </a:r>
            <a:endParaRPr lang="en-US" sz="1600" dirty="0">
              <a:cs typeface="Arial"/>
            </a:endParaRPr>
          </a:p>
          <a:p>
            <a:pPr marL="285750" lvl="0" indent="-285750">
              <a:buChar char="•"/>
            </a:pPr>
            <a:r>
              <a:rPr lang="en-US" sz="1600" dirty="0"/>
              <a:t>Does your team use automation in any capacity? What products are you using for automation? How do you use it within your security operations?</a:t>
            </a:r>
            <a:endParaRPr lang="en-US" sz="1600" dirty="0">
              <a:cs typeface="Arial"/>
            </a:endParaRPr>
          </a:p>
          <a:p>
            <a:pPr marL="285750" indent="-285750">
              <a:buChar char="•"/>
            </a:pPr>
            <a:r>
              <a:rPr lang="en-US" sz="1600" dirty="0">
                <a:solidFill>
                  <a:schemeClr val="tx1"/>
                </a:solidFill>
                <a:cs typeface="Arial"/>
              </a:rPr>
              <a:t>Do you need to scale up your current security operations capability?</a:t>
            </a:r>
          </a:p>
          <a:p>
            <a:endParaRPr lang="en-US" sz="2000" b="1">
              <a:solidFill>
                <a:schemeClr val="tx1"/>
              </a:solidFill>
              <a:cs typeface="Arial" panose="020B0604020202020204"/>
            </a:endParaRPr>
          </a:p>
        </p:txBody>
      </p:sp>
      <p:sp>
        <p:nvSpPr>
          <p:cNvPr id="2" name="Title 1">
            <a:extLst>
              <a:ext uri="{FF2B5EF4-FFF2-40B4-BE49-F238E27FC236}">
                <a16:creationId xmlns:a16="http://schemas.microsoft.com/office/drawing/2014/main" id="{2CEC27F8-F6DC-AF48-9968-0C87DA741EC8}"/>
              </a:ext>
            </a:extLst>
          </p:cNvPr>
          <p:cNvSpPr>
            <a:spLocks noGrp="1"/>
          </p:cNvSpPr>
          <p:nvPr>
            <p:ph type="title"/>
          </p:nvPr>
        </p:nvSpPr>
        <p:spPr/>
        <p:txBody>
          <a:bodyPr lIns="91440" tIns="45720" rIns="91440" bIns="45720" anchor="ctr" anchorCtr="0">
            <a:noAutofit/>
          </a:bodyPr>
          <a:lstStyle/>
          <a:p>
            <a:r>
              <a:rPr lang="en-US"/>
              <a:t>Who Needs SOC Automation?</a:t>
            </a:r>
          </a:p>
        </p:txBody>
      </p:sp>
      <p:sp>
        <p:nvSpPr>
          <p:cNvPr id="4" name="TextBox 3">
            <a:extLst>
              <a:ext uri="{FF2B5EF4-FFF2-40B4-BE49-F238E27FC236}">
                <a16:creationId xmlns:a16="http://schemas.microsoft.com/office/drawing/2014/main" id="{176FC65F-4F72-444B-8025-EABA855757C3}"/>
              </a:ext>
            </a:extLst>
          </p:cNvPr>
          <p:cNvSpPr txBox="1"/>
          <p:nvPr/>
        </p:nvSpPr>
        <p:spPr>
          <a:xfrm>
            <a:off x="7909707" y="3362542"/>
            <a:ext cx="2662975" cy="461665"/>
          </a:xfrm>
          <a:prstGeom prst="rect">
            <a:avLst/>
          </a:prstGeom>
          <a:noFill/>
        </p:spPr>
        <p:txBody>
          <a:bodyPr wrap="square" rtlCol="0">
            <a:spAutoFit/>
          </a:bodyPr>
          <a:lstStyle/>
          <a:p>
            <a:pPr algn="ctr"/>
            <a:r>
              <a:rPr lang="en-US" sz="1200">
                <a:solidFill>
                  <a:schemeClr val="accent3"/>
                </a:solidFill>
                <a:hlinkClick r:id="rId3"/>
              </a:rPr>
              <a:t>Fortinet NOC/SOC Positioning Comparison.</a:t>
            </a:r>
            <a:endParaRPr lang="en-US" sz="1200">
              <a:solidFill>
                <a:schemeClr val="accent3"/>
              </a:solidFill>
            </a:endParaRPr>
          </a:p>
        </p:txBody>
      </p:sp>
      <p:pic>
        <p:nvPicPr>
          <p:cNvPr id="6" name="Picture 5">
            <a:extLst>
              <a:ext uri="{FF2B5EF4-FFF2-40B4-BE49-F238E27FC236}">
                <a16:creationId xmlns:a16="http://schemas.microsoft.com/office/drawing/2014/main" id="{CD04BF3E-E5D0-1549-9AEA-7D3D950930F9}"/>
              </a:ext>
            </a:extLst>
          </p:cNvPr>
          <p:cNvPicPr>
            <a:picLocks noChangeAspect="1"/>
          </p:cNvPicPr>
          <p:nvPr/>
        </p:nvPicPr>
        <p:blipFill>
          <a:blip r:embed="rId4"/>
          <a:stretch>
            <a:fillRect/>
          </a:stretch>
        </p:blipFill>
        <p:spPr>
          <a:xfrm>
            <a:off x="7608463" y="1341533"/>
            <a:ext cx="3265462" cy="1861918"/>
          </a:xfrm>
          <a:prstGeom prst="rect">
            <a:avLst/>
          </a:prstGeom>
          <a:ln>
            <a:solidFill>
              <a:schemeClr val="tx2">
                <a:lumMod val="75000"/>
              </a:schemeClr>
            </a:solidFill>
          </a:ln>
          <a:effectLst>
            <a:outerShdw blurRad="50800" dist="88900" dir="8100000" algn="tr" rotWithShape="0">
              <a:prstClr val="black">
                <a:alpha val="40000"/>
              </a:prstClr>
            </a:outerShdw>
          </a:effectLst>
        </p:spPr>
      </p:pic>
    </p:spTree>
    <p:extLst>
      <p:ext uri="{BB962C8B-B14F-4D97-AF65-F5344CB8AC3E}">
        <p14:creationId xmlns:p14="http://schemas.microsoft.com/office/powerpoint/2010/main" val="34893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A7B70-9E20-4B0F-ABE7-7FAF51D12292}"/>
              </a:ext>
            </a:extLst>
          </p:cNvPr>
          <p:cNvSpPr>
            <a:spLocks noGrp="1"/>
          </p:cNvSpPr>
          <p:nvPr>
            <p:ph type="title"/>
          </p:nvPr>
        </p:nvSpPr>
        <p:spPr>
          <a:xfrm>
            <a:off x="247460" y="390793"/>
            <a:ext cx="10837164" cy="726454"/>
          </a:xfrm>
        </p:spPr>
        <p:txBody>
          <a:bodyPr lIns="91440" tIns="45720" rIns="91440" bIns="45720" anchor="ctr" anchorCtr="0">
            <a:noAutofit/>
          </a:bodyPr>
          <a:lstStyle/>
          <a:p>
            <a:r>
              <a:rPr lang="en-US" sz="3600">
                <a:cs typeface="Arial"/>
              </a:rPr>
              <a:t>How Do You Benefit</a:t>
            </a:r>
            <a:endParaRPr lang="en-US"/>
          </a:p>
        </p:txBody>
      </p:sp>
      <p:sp>
        <p:nvSpPr>
          <p:cNvPr id="5" name="TextBox 4">
            <a:extLst>
              <a:ext uri="{FF2B5EF4-FFF2-40B4-BE49-F238E27FC236}">
                <a16:creationId xmlns:a16="http://schemas.microsoft.com/office/drawing/2014/main" id="{677A8D90-C46C-E643-A178-E4CB278CB83E}"/>
              </a:ext>
            </a:extLst>
          </p:cNvPr>
          <p:cNvSpPr txBox="1"/>
          <p:nvPr/>
        </p:nvSpPr>
        <p:spPr>
          <a:xfrm>
            <a:off x="6218737" y="4578510"/>
            <a:ext cx="4865887" cy="646331"/>
          </a:xfrm>
          <a:prstGeom prst="rect">
            <a:avLst/>
          </a:prstGeom>
        </p:spPr>
        <p:txBody>
          <a:bodyPr wrap="square" lIns="91440" tIns="45720" rIns="91440" bIns="45720" anchor="t">
            <a:spAutoFit/>
          </a:bodyPr>
          <a:lstStyle>
            <a:defPPr>
              <a:defRPr lang="en-US"/>
            </a:defPPr>
            <a:lvl1pPr>
              <a:defRPr sz="1200">
                <a:solidFill>
                  <a:srgbClr val="424242"/>
                </a:solidFill>
              </a:defRPr>
            </a:lvl1pPr>
          </a:lstStyle>
          <a:p>
            <a:r>
              <a:rPr lang="en-US"/>
              <a:t>Remedy some of the most challenging cybersecurity complexities  </a:t>
            </a:r>
          </a:p>
          <a:p>
            <a:pPr marL="171450" indent="-171450">
              <a:buFont typeface="Arial" panose="020B0604020202020204" pitchFamily="34" charset="0"/>
              <a:buChar char="•"/>
            </a:pPr>
            <a:r>
              <a:rPr lang="en-US"/>
              <a:t>Optimized Security posture </a:t>
            </a:r>
          </a:p>
          <a:p>
            <a:pPr marL="171450" indent="-171450">
              <a:buFont typeface="Arial" panose="020B0604020202020204" pitchFamily="34" charset="0"/>
              <a:buChar char="•"/>
            </a:pPr>
            <a:r>
              <a:rPr lang="en-US"/>
              <a:t>Rapid response times with deep visibility </a:t>
            </a:r>
          </a:p>
        </p:txBody>
      </p:sp>
      <p:cxnSp>
        <p:nvCxnSpPr>
          <p:cNvPr id="9" name="Straight Connector 8">
            <a:extLst>
              <a:ext uri="{FF2B5EF4-FFF2-40B4-BE49-F238E27FC236}">
                <a16:creationId xmlns:a16="http://schemas.microsoft.com/office/drawing/2014/main" id="{93F3B9C6-1278-F34D-9B99-A7722F0C99BA}"/>
              </a:ext>
            </a:extLst>
          </p:cNvPr>
          <p:cNvCxnSpPr>
            <a:cxnSpLocks/>
          </p:cNvCxnSpPr>
          <p:nvPr/>
        </p:nvCxnSpPr>
        <p:spPr>
          <a:xfrm>
            <a:off x="489157" y="3711387"/>
            <a:ext cx="11134165"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DFBC16-2FDF-6043-9A7A-9F45057011CA}"/>
              </a:ext>
            </a:extLst>
          </p:cNvPr>
          <p:cNvCxnSpPr>
            <a:cxnSpLocks/>
          </p:cNvCxnSpPr>
          <p:nvPr/>
        </p:nvCxnSpPr>
        <p:spPr>
          <a:xfrm flipV="1">
            <a:off x="6056239" y="1621142"/>
            <a:ext cx="1" cy="4674727"/>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AD8133-085C-A545-BFAC-8B0E5DF8E90A}"/>
              </a:ext>
            </a:extLst>
          </p:cNvPr>
          <p:cNvSpPr txBox="1"/>
          <p:nvPr/>
        </p:nvSpPr>
        <p:spPr>
          <a:xfrm>
            <a:off x="6126459" y="2179859"/>
            <a:ext cx="4617586" cy="646331"/>
          </a:xfrm>
          <a:prstGeom prst="rect">
            <a:avLst/>
          </a:prstGeom>
        </p:spPr>
        <p:txBody>
          <a:bodyPr wrap="square" lIns="91440" tIns="45720" rIns="91440" bIns="45720" anchor="t">
            <a:spAutoFit/>
          </a:bodyPr>
          <a:lstStyle>
            <a:defPPr>
              <a:defRPr lang="en-US"/>
            </a:defPPr>
            <a:lvl1pPr>
              <a:defRPr sz="1200">
                <a:solidFill>
                  <a:srgbClr val="424242"/>
                </a:solidFill>
              </a:defRPr>
            </a:lvl1pPr>
          </a:lstStyle>
          <a:p>
            <a:r>
              <a:rPr lang="en-US">
                <a:solidFill>
                  <a:schemeClr val="tx1"/>
                </a:solidFill>
              </a:rPr>
              <a:t>Free version of </a:t>
            </a:r>
            <a:r>
              <a:rPr lang="en-US" err="1">
                <a:solidFill>
                  <a:schemeClr val="tx1"/>
                </a:solidFill>
              </a:rPr>
              <a:t>FortiSOAR</a:t>
            </a:r>
            <a:r>
              <a:rPr lang="en-US">
                <a:solidFill>
                  <a:schemeClr val="tx1"/>
                </a:solidFill>
              </a:rPr>
              <a:t> (FSR Container), in </a:t>
            </a:r>
            <a:r>
              <a:rPr lang="en-US" err="1">
                <a:solidFill>
                  <a:schemeClr val="tx1"/>
                </a:solidFill>
              </a:rPr>
              <a:t>FortiAnalyzer</a:t>
            </a:r>
            <a:r>
              <a:rPr lang="en-US">
                <a:solidFill>
                  <a:schemeClr val="tx1"/>
                </a:solidFill>
              </a:rPr>
              <a:t> / </a:t>
            </a:r>
            <a:r>
              <a:rPr lang="en-US" err="1">
                <a:solidFill>
                  <a:schemeClr val="tx1"/>
                </a:solidFill>
              </a:rPr>
              <a:t>FortiManager</a:t>
            </a:r>
            <a:endParaRPr lang="en-US">
              <a:solidFill>
                <a:schemeClr val="tx1"/>
              </a:solidFill>
            </a:endParaRPr>
          </a:p>
          <a:p>
            <a:pPr marL="171450" indent="-171450">
              <a:buFont typeface="Arial" panose="020B0604020202020204" pitchFamily="34" charset="0"/>
              <a:buChar char="•"/>
            </a:pPr>
            <a:r>
              <a:rPr lang="en-US">
                <a:solidFill>
                  <a:schemeClr val="tx1"/>
                </a:solidFill>
              </a:rPr>
              <a:t>Accelerate Maturity and upsell to full-fledged </a:t>
            </a:r>
            <a:r>
              <a:rPr lang="en-US" err="1">
                <a:solidFill>
                  <a:schemeClr val="tx1"/>
                </a:solidFill>
              </a:rPr>
              <a:t>FortiSOAR</a:t>
            </a:r>
            <a:endParaRPr lang="en-US">
              <a:solidFill>
                <a:schemeClr val="tx1"/>
              </a:solidFill>
            </a:endParaRPr>
          </a:p>
        </p:txBody>
      </p:sp>
      <p:sp>
        <p:nvSpPr>
          <p:cNvPr id="23" name="TextBox 22">
            <a:extLst>
              <a:ext uri="{FF2B5EF4-FFF2-40B4-BE49-F238E27FC236}">
                <a16:creationId xmlns:a16="http://schemas.microsoft.com/office/drawing/2014/main" id="{BF852676-B6D5-AB42-807F-FD8DCCD68352}"/>
              </a:ext>
            </a:extLst>
          </p:cNvPr>
          <p:cNvSpPr txBox="1"/>
          <p:nvPr/>
        </p:nvSpPr>
        <p:spPr>
          <a:xfrm>
            <a:off x="6126459" y="1787075"/>
            <a:ext cx="3384762" cy="384721"/>
          </a:xfrm>
          <a:prstGeom prst="rect">
            <a:avLst/>
          </a:prstGeom>
          <a:noFill/>
        </p:spPr>
        <p:txBody>
          <a:bodyPr wrap="square" lIns="91440" tIns="45720" rIns="91440" bIns="45720" rtlCol="0" anchor="t">
            <a:spAutoFit/>
          </a:bodyPr>
          <a:lstStyle/>
          <a:p>
            <a:pPr defTabSz="457189">
              <a:lnSpc>
                <a:spcPct val="95000"/>
              </a:lnSpc>
              <a:spcAft>
                <a:spcPts val="600"/>
              </a:spcAft>
            </a:pPr>
            <a:r>
              <a:rPr lang="en-US" sz="2000" b="1">
                <a:solidFill>
                  <a:schemeClr val="accent2"/>
                </a:solidFill>
                <a:cs typeface="Arial"/>
              </a:rPr>
              <a:t>Land and Expand</a:t>
            </a:r>
            <a:endParaRPr lang="en-US" sz="2000" b="1">
              <a:solidFill>
                <a:schemeClr val="accent2"/>
              </a:solidFill>
              <a:cs typeface="Arial" panose="020B0604020202020204" pitchFamily="34" charset="0"/>
            </a:endParaRPr>
          </a:p>
        </p:txBody>
      </p:sp>
      <p:sp>
        <p:nvSpPr>
          <p:cNvPr id="24" name="TextBox 23">
            <a:extLst>
              <a:ext uri="{FF2B5EF4-FFF2-40B4-BE49-F238E27FC236}">
                <a16:creationId xmlns:a16="http://schemas.microsoft.com/office/drawing/2014/main" id="{698D0190-8931-844C-96E0-7181E7330490}"/>
              </a:ext>
            </a:extLst>
          </p:cNvPr>
          <p:cNvSpPr txBox="1"/>
          <p:nvPr/>
        </p:nvSpPr>
        <p:spPr>
          <a:xfrm>
            <a:off x="462337" y="4185725"/>
            <a:ext cx="2606138" cy="384721"/>
          </a:xfrm>
          <a:prstGeom prst="rect">
            <a:avLst/>
          </a:prstGeom>
          <a:noFill/>
        </p:spPr>
        <p:txBody>
          <a:bodyPr wrap="square" lIns="91440" tIns="45720" rIns="91440" bIns="45720" rtlCol="0" anchor="t">
            <a:spAutoFit/>
          </a:bodyPr>
          <a:lstStyle/>
          <a:p>
            <a:pPr defTabSz="457189">
              <a:lnSpc>
                <a:spcPct val="95000"/>
              </a:lnSpc>
              <a:spcAft>
                <a:spcPts val="600"/>
              </a:spcAft>
            </a:pPr>
            <a:r>
              <a:rPr lang="en-US" sz="2000" b="1">
                <a:solidFill>
                  <a:schemeClr val="accent2"/>
                </a:solidFill>
                <a:cs typeface="Arial"/>
              </a:rPr>
              <a:t>Increase Deal Size</a:t>
            </a:r>
            <a:endParaRPr lang="en-US" sz="2000" b="1">
              <a:solidFill>
                <a:schemeClr val="accent2"/>
              </a:solidFill>
              <a:cs typeface="Arial" panose="020B0604020202020204" pitchFamily="34" charset="0"/>
            </a:endParaRPr>
          </a:p>
        </p:txBody>
      </p:sp>
      <p:sp>
        <p:nvSpPr>
          <p:cNvPr id="25" name="TextBox 24">
            <a:extLst>
              <a:ext uri="{FF2B5EF4-FFF2-40B4-BE49-F238E27FC236}">
                <a16:creationId xmlns:a16="http://schemas.microsoft.com/office/drawing/2014/main" id="{4B3FF634-4635-3C45-B199-56D76216427B}"/>
              </a:ext>
            </a:extLst>
          </p:cNvPr>
          <p:cNvSpPr txBox="1"/>
          <p:nvPr/>
        </p:nvSpPr>
        <p:spPr>
          <a:xfrm>
            <a:off x="6216932" y="4185725"/>
            <a:ext cx="3984460" cy="384721"/>
          </a:xfrm>
          <a:prstGeom prst="rect">
            <a:avLst/>
          </a:prstGeom>
          <a:noFill/>
        </p:spPr>
        <p:txBody>
          <a:bodyPr wrap="square" lIns="91440" tIns="45720" rIns="91440" bIns="45720" rtlCol="0" anchor="t">
            <a:spAutoFit/>
          </a:bodyPr>
          <a:lstStyle/>
          <a:p>
            <a:pPr defTabSz="457189">
              <a:lnSpc>
                <a:spcPct val="95000"/>
              </a:lnSpc>
              <a:spcAft>
                <a:spcPts val="600"/>
              </a:spcAft>
            </a:pPr>
            <a:r>
              <a:rPr lang="en-US" sz="2000" b="1">
                <a:solidFill>
                  <a:schemeClr val="accent2"/>
                </a:solidFill>
                <a:cs typeface="Arial"/>
              </a:rPr>
              <a:t>Address Customer Complexity </a:t>
            </a:r>
            <a:endParaRPr lang="en-US" sz="2000" b="1">
              <a:solidFill>
                <a:schemeClr val="accent2"/>
              </a:solidFill>
              <a:cs typeface="Arial" panose="020B0604020202020204" pitchFamily="34" charset="0"/>
            </a:endParaRPr>
          </a:p>
        </p:txBody>
      </p:sp>
      <p:sp>
        <p:nvSpPr>
          <p:cNvPr id="31" name="TextBox 1">
            <a:extLst>
              <a:ext uri="{FF2B5EF4-FFF2-40B4-BE49-F238E27FC236}">
                <a16:creationId xmlns:a16="http://schemas.microsoft.com/office/drawing/2014/main" id="{848DE33D-324F-4C67-AEEC-48031F6A563C}"/>
              </a:ext>
            </a:extLst>
          </p:cNvPr>
          <p:cNvSpPr txBox="1"/>
          <p:nvPr/>
        </p:nvSpPr>
        <p:spPr>
          <a:xfrm>
            <a:off x="489157" y="2179860"/>
            <a:ext cx="4601502" cy="101566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Strong opportunity for X/upselling through the SOC Automation Framework</a:t>
            </a:r>
          </a:p>
          <a:p>
            <a:pPr marL="171450" indent="-171450">
              <a:buFont typeface="Arial" panose="020B0604020202020204" pitchFamily="34" charset="0"/>
              <a:buChar char="•"/>
            </a:pPr>
            <a:r>
              <a:rPr lang="en-US" sz="1200"/>
              <a:t>Connection between </a:t>
            </a:r>
            <a:r>
              <a:rPr lang="en-US" sz="1200" err="1"/>
              <a:t>FortiAnalyzer</a:t>
            </a:r>
            <a:r>
              <a:rPr lang="en-US" sz="1200"/>
              <a:t>, </a:t>
            </a:r>
            <a:r>
              <a:rPr lang="en-US" sz="1200" err="1"/>
              <a:t>FortiXDR</a:t>
            </a:r>
            <a:r>
              <a:rPr lang="en-US" sz="1200"/>
              <a:t>, </a:t>
            </a:r>
            <a:r>
              <a:rPr lang="en-US" sz="1200" err="1"/>
              <a:t>FortiSIEM</a:t>
            </a:r>
            <a:r>
              <a:rPr lang="en-US" sz="1200"/>
              <a:t>, &amp; </a:t>
            </a:r>
            <a:r>
              <a:rPr lang="en-US" sz="1200" err="1"/>
              <a:t>FortiSOAR</a:t>
            </a:r>
            <a:r>
              <a:rPr lang="en-US" sz="1200"/>
              <a:t> as they’re complimentary</a:t>
            </a:r>
          </a:p>
          <a:p>
            <a:endParaRPr lang="en-US" sz="1200"/>
          </a:p>
        </p:txBody>
      </p:sp>
      <p:sp>
        <p:nvSpPr>
          <p:cNvPr id="32" name="TextBox 2">
            <a:extLst>
              <a:ext uri="{FF2B5EF4-FFF2-40B4-BE49-F238E27FC236}">
                <a16:creationId xmlns:a16="http://schemas.microsoft.com/office/drawing/2014/main" id="{9588F16F-BC46-4543-B6C5-E87DFF3A0BDC}"/>
              </a:ext>
            </a:extLst>
          </p:cNvPr>
          <p:cNvSpPr txBox="1"/>
          <p:nvPr/>
        </p:nvSpPr>
        <p:spPr>
          <a:xfrm>
            <a:off x="490564" y="1787075"/>
            <a:ext cx="2779151" cy="3847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95000"/>
              </a:lnSpc>
              <a:spcAft>
                <a:spcPts val="600"/>
              </a:spcAft>
            </a:pPr>
            <a:r>
              <a:rPr lang="en-US" sz="2000" b="1">
                <a:solidFill>
                  <a:schemeClr val="accent2"/>
                </a:solidFill>
                <a:cs typeface="Arial"/>
              </a:rPr>
              <a:t>Cross/Upsell</a:t>
            </a:r>
            <a:endParaRPr lang="en-US" sz="2000" b="1">
              <a:solidFill>
                <a:schemeClr val="accent2"/>
              </a:solidFill>
              <a:cs typeface="Arial" panose="020B0604020202020204" pitchFamily="34" charset="0"/>
            </a:endParaRPr>
          </a:p>
        </p:txBody>
      </p:sp>
      <p:sp>
        <p:nvSpPr>
          <p:cNvPr id="17" name="Rectangle 16">
            <a:extLst>
              <a:ext uri="{FF2B5EF4-FFF2-40B4-BE49-F238E27FC236}">
                <a16:creationId xmlns:a16="http://schemas.microsoft.com/office/drawing/2014/main" id="{DB4709FE-6F60-174B-BE68-01803FD7310D}"/>
              </a:ext>
            </a:extLst>
          </p:cNvPr>
          <p:cNvSpPr/>
          <p:nvPr/>
        </p:nvSpPr>
        <p:spPr>
          <a:xfrm>
            <a:off x="247460" y="1040733"/>
            <a:ext cx="6070957" cy="369332"/>
          </a:xfrm>
          <a:prstGeom prst="rect">
            <a:avLst/>
          </a:prstGeom>
        </p:spPr>
        <p:txBody>
          <a:bodyPr wrap="none">
            <a:spAutoFit/>
          </a:bodyPr>
          <a:lstStyle/>
          <a:p>
            <a:pPr fontAlgn="base"/>
            <a:r>
              <a:rPr lang="en-US" dirty="0">
                <a:solidFill>
                  <a:schemeClr val="bg1">
                    <a:lumMod val="50000"/>
                  </a:schemeClr>
                </a:solidFill>
              </a:rPr>
              <a:t>Tap into Large SIEM and Quickly Growing SOAR Markets</a:t>
            </a:r>
          </a:p>
        </p:txBody>
      </p:sp>
      <p:sp>
        <p:nvSpPr>
          <p:cNvPr id="15" name="TextBox 1">
            <a:extLst>
              <a:ext uri="{FF2B5EF4-FFF2-40B4-BE49-F238E27FC236}">
                <a16:creationId xmlns:a16="http://schemas.microsoft.com/office/drawing/2014/main" id="{B61532B9-FEA9-A041-ADEB-F8E37F62E3CC}"/>
              </a:ext>
            </a:extLst>
          </p:cNvPr>
          <p:cNvSpPr txBox="1"/>
          <p:nvPr/>
        </p:nvSpPr>
        <p:spPr>
          <a:xfrm>
            <a:off x="462337" y="4578510"/>
            <a:ext cx="4601502"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Products often sold together</a:t>
            </a:r>
          </a:p>
          <a:p>
            <a:pPr marL="171450" indent="-171450">
              <a:buFont typeface="Arial" panose="020B0604020202020204" pitchFamily="34" charset="0"/>
              <a:buChar char="•"/>
            </a:pPr>
            <a:r>
              <a:rPr lang="en-US" sz="1200"/>
              <a:t>FortiGuard Attached Services (IOC, Outbreak Detection, </a:t>
            </a:r>
            <a:r>
              <a:rPr lang="en-US" sz="1200" err="1"/>
              <a:t>SOCaaS</a:t>
            </a:r>
            <a:r>
              <a:rPr lang="en-US" sz="1200"/>
              <a:t>) </a:t>
            </a:r>
          </a:p>
          <a:p>
            <a:endParaRPr lang="en-US" sz="1200"/>
          </a:p>
        </p:txBody>
      </p:sp>
    </p:spTree>
    <p:extLst>
      <p:ext uri="{BB962C8B-B14F-4D97-AF65-F5344CB8AC3E}">
        <p14:creationId xmlns:p14="http://schemas.microsoft.com/office/powerpoint/2010/main" val="23874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7730BA-8F58-DE4B-B733-8960FFE47E8D}"/>
              </a:ext>
            </a:extLst>
          </p:cNvPr>
          <p:cNvSpPr txBox="1">
            <a:spLocks/>
          </p:cNvSpPr>
          <p:nvPr/>
        </p:nvSpPr>
        <p:spPr>
          <a:xfrm>
            <a:off x="2019440" y="2127976"/>
            <a:ext cx="8708812" cy="1534889"/>
          </a:xfrm>
          <a:prstGeom prst="rect">
            <a:avLst/>
          </a:prstGeom>
        </p:spPr>
        <p:txBody>
          <a:bodyPr anchor="b" anchorCtr="0">
            <a:noAutofit/>
          </a:bodyPr>
          <a:lstStyle>
            <a:lvl1pPr algn="l" defTabSz="914400" rtl="0" eaLnBrk="1" latinLnBrk="0" hangingPunct="1">
              <a:lnSpc>
                <a:spcPct val="90000"/>
              </a:lnSpc>
              <a:spcBef>
                <a:spcPct val="0"/>
              </a:spcBef>
              <a:buNone/>
              <a:defRPr sz="5000" b="1" kern="1200" spc="0" baseline="0">
                <a:ln>
                  <a:solidFill>
                    <a:schemeClr val="tx1"/>
                  </a:solidFill>
                </a:ln>
                <a:solidFill>
                  <a:schemeClr val="tx1"/>
                </a:solidFill>
                <a:effectLst/>
                <a:latin typeface="+mj-lt"/>
                <a:ea typeface="Inter" panose="020B0502030000000004" pitchFamily="34" charset="0"/>
                <a:cs typeface="+mj-cs"/>
              </a:defRPr>
            </a:lvl1pPr>
          </a:lstStyle>
          <a:p>
            <a:pPr algn="just"/>
            <a:r>
              <a:rPr lang="es-EC" sz="3600" dirty="0"/>
              <a:t>Elementos Analítica y Automatización para Actividades SOC</a:t>
            </a:r>
            <a:endParaRPr lang="en-US" sz="3600" dirty="0"/>
          </a:p>
        </p:txBody>
      </p:sp>
      <p:sp>
        <p:nvSpPr>
          <p:cNvPr id="2" name="Subtitle 1"/>
          <p:cNvSpPr>
            <a:spLocks noGrp="1"/>
          </p:cNvSpPr>
          <p:nvPr>
            <p:ph type="subTitle" idx="1"/>
          </p:nvPr>
        </p:nvSpPr>
        <p:spPr/>
        <p:txBody>
          <a:bodyPr/>
          <a:lstStyle/>
          <a:p>
            <a:endParaRPr lang="es-EC"/>
          </a:p>
        </p:txBody>
      </p:sp>
    </p:spTree>
    <p:extLst>
      <p:ext uri="{BB962C8B-B14F-4D97-AF65-F5344CB8AC3E}">
        <p14:creationId xmlns:p14="http://schemas.microsoft.com/office/powerpoint/2010/main" val="261979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E6C2-2247-7443-A845-422327C405B0}"/>
              </a:ext>
            </a:extLst>
          </p:cNvPr>
          <p:cNvSpPr>
            <a:spLocks noGrp="1"/>
          </p:cNvSpPr>
          <p:nvPr>
            <p:ph type="ctrTitle"/>
          </p:nvPr>
        </p:nvSpPr>
        <p:spPr>
          <a:xfrm>
            <a:off x="235320" y="2276332"/>
            <a:ext cx="8337506" cy="1534889"/>
          </a:xfrm>
        </p:spPr>
        <p:txBody>
          <a:bodyPr/>
          <a:lstStyle/>
          <a:p>
            <a:r>
              <a:rPr lang="en-US" err="1"/>
              <a:t>FortiAnalyzer</a:t>
            </a:r>
            <a:endParaRPr lang="en-US"/>
          </a:p>
        </p:txBody>
      </p:sp>
    </p:spTree>
    <p:extLst>
      <p:ext uri="{BB962C8B-B14F-4D97-AF65-F5344CB8AC3E}">
        <p14:creationId xmlns:p14="http://schemas.microsoft.com/office/powerpoint/2010/main" val="339226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420DB-0CEC-244F-9729-75F954FCB8D2}"/>
              </a:ext>
            </a:extLst>
          </p:cNvPr>
          <p:cNvSpPr/>
          <p:nvPr/>
        </p:nvSpPr>
        <p:spPr>
          <a:xfrm>
            <a:off x="5059680" y="6346655"/>
            <a:ext cx="2173270" cy="348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 name="TextBox 3">
            <a:extLst>
              <a:ext uri="{FF2B5EF4-FFF2-40B4-BE49-F238E27FC236}">
                <a16:creationId xmlns:a16="http://schemas.microsoft.com/office/drawing/2014/main" id="{0B1F10DE-21DD-4BCE-92C1-F2CF809FBB75}"/>
              </a:ext>
            </a:extLst>
          </p:cNvPr>
          <p:cNvSpPr txBox="1"/>
          <p:nvPr/>
        </p:nvSpPr>
        <p:spPr>
          <a:xfrm>
            <a:off x="6726264" y="3407560"/>
            <a:ext cx="3062057" cy="684803"/>
          </a:xfrm>
          <a:prstGeom prst="rect">
            <a:avLst/>
          </a:prstGeom>
          <a:noFill/>
        </p:spPr>
        <p:txBody>
          <a:bodyPr wrap="none" rtlCol="0">
            <a:spAutoFit/>
          </a:bodyPr>
          <a:lstStyle/>
          <a:p>
            <a:pPr defTabSz="397432">
              <a:lnSpc>
                <a:spcPct val="90000"/>
              </a:lnSpc>
              <a:spcBef>
                <a:spcPts val="261"/>
              </a:spcBef>
            </a:pPr>
            <a:r>
              <a:rPr lang="en-US" sz="2000" b="1" dirty="0" err="1">
                <a:solidFill>
                  <a:srgbClr val="19AFB5"/>
                </a:solidFill>
                <a:cs typeface="Arial" panose="020B0604020202020204" pitchFamily="34" charset="0"/>
              </a:rPr>
              <a:t>Solución</a:t>
            </a:r>
            <a:r>
              <a:rPr lang="en-US" sz="2000" b="1" dirty="0">
                <a:solidFill>
                  <a:srgbClr val="19AFB5"/>
                </a:solidFill>
                <a:cs typeface="Arial" panose="020B0604020202020204" pitchFamily="34" charset="0"/>
              </a:rPr>
              <a:t>: </a:t>
            </a:r>
            <a:r>
              <a:rPr lang="en-US" sz="2000" b="1" dirty="0" err="1">
                <a:solidFill>
                  <a:srgbClr val="19AFB5"/>
                </a:solidFill>
                <a:cs typeface="Arial" panose="020B0604020202020204" pitchFamily="34" charset="0"/>
              </a:rPr>
              <a:t>FortiAnalyzer</a:t>
            </a:r>
            <a:r>
              <a:rPr lang="en-US" sz="2000" b="1" dirty="0">
                <a:solidFill>
                  <a:srgbClr val="19AFB5"/>
                </a:solidFill>
                <a:cs typeface="Arial" panose="020B0604020202020204" pitchFamily="34" charset="0"/>
              </a:rPr>
              <a:t>
</a:t>
            </a:r>
          </a:p>
        </p:txBody>
      </p:sp>
      <p:sp>
        <p:nvSpPr>
          <p:cNvPr id="5" name="TextBox 4">
            <a:extLst>
              <a:ext uri="{FF2B5EF4-FFF2-40B4-BE49-F238E27FC236}">
                <a16:creationId xmlns:a16="http://schemas.microsoft.com/office/drawing/2014/main" id="{6A445459-99BF-4934-AFB7-EDFB9C0B5424}"/>
              </a:ext>
            </a:extLst>
          </p:cNvPr>
          <p:cNvSpPr txBox="1"/>
          <p:nvPr/>
        </p:nvSpPr>
        <p:spPr>
          <a:xfrm>
            <a:off x="6726264" y="3929070"/>
            <a:ext cx="5216921" cy="2691506"/>
          </a:xfrm>
          <a:prstGeom prst="rect">
            <a:avLst/>
          </a:prstGeom>
          <a:noFill/>
        </p:spPr>
        <p:txBody>
          <a:bodyPr wrap="square" rtlCol="0">
            <a:spAutoFit/>
          </a:bodyPr>
          <a:lstStyle/>
          <a:p>
            <a:pPr marL="349250" indent="-349250" defTabSz="457189">
              <a:lnSpc>
                <a:spcPct val="95000"/>
              </a:lnSpc>
              <a:spcAft>
                <a:spcPts val="600"/>
              </a:spcAft>
              <a:buClr>
                <a:schemeClr val="accent2"/>
              </a:buClr>
              <a:buSzPct val="118000"/>
              <a:buFont typeface="Wingdings" panose="05000000000000000000" pitchFamily="2" charset="2"/>
              <a:buChar char="ü"/>
            </a:pPr>
            <a:r>
              <a:rPr lang="es-EC" dirty="0">
                <a:solidFill>
                  <a:srgbClr val="000000"/>
                </a:solidFill>
                <a:cs typeface="Arial"/>
              </a:rPr>
              <a:t>Gestión de seguridad de extremo a extremo + registros de seguridad con detección/análisis en tiempo real
Plataforma única para visibilidad de TI, NOC y SOC</a:t>
            </a:r>
            <a:endParaRPr lang="en-US" dirty="0">
              <a:solidFill>
                <a:srgbClr val="000000"/>
              </a:solidFill>
              <a:cs typeface="Arial"/>
            </a:endParaRPr>
          </a:p>
          <a:p>
            <a:pPr marL="349250" indent="-349250" defTabSz="457189">
              <a:lnSpc>
                <a:spcPct val="95000"/>
              </a:lnSpc>
              <a:spcAft>
                <a:spcPts val="600"/>
              </a:spcAft>
              <a:buClr>
                <a:schemeClr val="accent2"/>
              </a:buClr>
              <a:buSzPct val="118000"/>
              <a:buFont typeface="Wingdings" panose="05000000000000000000" pitchFamily="2" charset="2"/>
              <a:buChar char="ü"/>
            </a:pPr>
            <a:r>
              <a:rPr lang="es-EC" dirty="0">
                <a:solidFill>
                  <a:srgbClr val="000000"/>
                </a:solidFill>
                <a:cs typeface="Arial"/>
              </a:rPr>
              <a:t>Protección avanzada contra amenazas con capacidades de automatización de Security </a:t>
            </a:r>
            <a:r>
              <a:rPr lang="es-EC" dirty="0" err="1">
                <a:solidFill>
                  <a:srgbClr val="000000"/>
                </a:solidFill>
                <a:cs typeface="Arial"/>
              </a:rPr>
              <a:t>Fabric</a:t>
            </a:r>
            <a:r>
              <a:rPr lang="es-EC" dirty="0">
                <a:solidFill>
                  <a:srgbClr val="000000"/>
                </a:solidFill>
                <a:cs typeface="Arial"/>
              </a:rPr>
              <a:t>
</a:t>
            </a:r>
            <a:endParaRPr lang="en-US" dirty="0">
              <a:solidFill>
                <a:srgbClr val="000000"/>
              </a:solidFill>
              <a:cs typeface="Arial"/>
            </a:endParaRPr>
          </a:p>
        </p:txBody>
      </p:sp>
      <p:sp>
        <p:nvSpPr>
          <p:cNvPr id="6" name="Title 2">
            <a:extLst>
              <a:ext uri="{FF2B5EF4-FFF2-40B4-BE49-F238E27FC236}">
                <a16:creationId xmlns:a16="http://schemas.microsoft.com/office/drawing/2014/main" id="{9322380D-85D9-42DE-9A47-7A7AAD349BF7}"/>
              </a:ext>
            </a:extLst>
          </p:cNvPr>
          <p:cNvSpPr>
            <a:spLocks noGrp="1"/>
          </p:cNvSpPr>
          <p:nvPr>
            <p:ph type="title"/>
          </p:nvPr>
        </p:nvSpPr>
        <p:spPr>
          <a:xfrm>
            <a:off x="167048" y="20136"/>
            <a:ext cx="10837164" cy="923633"/>
          </a:xfrm>
        </p:spPr>
        <p:txBody>
          <a:bodyPr/>
          <a:lstStyle/>
          <a:p>
            <a:br>
              <a:rPr lang="en-US" dirty="0"/>
            </a:br>
            <a:r>
              <a:rPr lang="en-US" dirty="0"/>
              <a:t>¿</a:t>
            </a:r>
            <a:r>
              <a:rPr lang="en-US" dirty="0" err="1"/>
              <a:t>Qué</a:t>
            </a:r>
            <a:r>
              <a:rPr lang="en-US" dirty="0"/>
              <a:t> es </a:t>
            </a:r>
            <a:r>
              <a:rPr lang="en-US" dirty="0" err="1"/>
              <a:t>FortiAnalyzer</a:t>
            </a:r>
            <a:r>
              <a:rPr lang="en-US" dirty="0"/>
              <a:t>?
</a:t>
            </a:r>
          </a:p>
        </p:txBody>
      </p:sp>
      <p:sp>
        <p:nvSpPr>
          <p:cNvPr id="7" name="Text Placeholder 1">
            <a:extLst>
              <a:ext uri="{FF2B5EF4-FFF2-40B4-BE49-F238E27FC236}">
                <a16:creationId xmlns:a16="http://schemas.microsoft.com/office/drawing/2014/main" id="{93555412-68B5-4B62-BDF4-D9F614C653F6}"/>
              </a:ext>
            </a:extLst>
          </p:cNvPr>
          <p:cNvSpPr txBox="1">
            <a:spLocks/>
          </p:cNvSpPr>
          <p:nvPr/>
        </p:nvSpPr>
        <p:spPr>
          <a:xfrm>
            <a:off x="167048" y="826510"/>
            <a:ext cx="10837164" cy="4133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dirty="0" err="1">
                <a:solidFill>
                  <a:srgbClr val="19AFB5"/>
                </a:solidFill>
              </a:rPr>
              <a:t>Administración</a:t>
            </a:r>
            <a:r>
              <a:rPr lang="en-US" sz="2000" b="1" dirty="0">
                <a:solidFill>
                  <a:srgbClr val="19AFB5"/>
                </a:solidFill>
              </a:rPr>
              <a:t>, </a:t>
            </a:r>
            <a:r>
              <a:rPr lang="en-US" sz="2000" b="1" dirty="0" err="1">
                <a:solidFill>
                  <a:srgbClr val="19AFB5"/>
                </a:solidFill>
              </a:rPr>
              <a:t>análisis</a:t>
            </a:r>
            <a:r>
              <a:rPr lang="en-US" sz="2000" b="1" dirty="0">
                <a:solidFill>
                  <a:srgbClr val="19AFB5"/>
                </a:solidFill>
              </a:rPr>
              <a:t> e </a:t>
            </a:r>
            <a:r>
              <a:rPr lang="en-US" sz="2000" b="1" dirty="0" err="1">
                <a:solidFill>
                  <a:srgbClr val="19AFB5"/>
                </a:solidFill>
              </a:rPr>
              <a:t>informes</a:t>
            </a:r>
            <a:r>
              <a:rPr lang="en-US" sz="2000" b="1" dirty="0">
                <a:solidFill>
                  <a:srgbClr val="19AFB5"/>
                </a:solidFill>
              </a:rPr>
              <a:t> de Security Fabric Log 
</a:t>
            </a:r>
            <a:endParaRPr lang="en-US" b="1" dirty="0">
              <a:solidFill>
                <a:srgbClr val="19AFB5"/>
              </a:solidFill>
            </a:endParaRPr>
          </a:p>
        </p:txBody>
      </p:sp>
      <p:pic>
        <p:nvPicPr>
          <p:cNvPr id="24" name="Picture 23">
            <a:extLst>
              <a:ext uri="{FF2B5EF4-FFF2-40B4-BE49-F238E27FC236}">
                <a16:creationId xmlns:a16="http://schemas.microsoft.com/office/drawing/2014/main" id="{F292E27A-58E9-6B42-A0C3-50DE23942E1A}"/>
              </a:ext>
            </a:extLst>
          </p:cNvPr>
          <p:cNvPicPr>
            <a:picLocks noChangeAspect="1"/>
          </p:cNvPicPr>
          <p:nvPr/>
        </p:nvPicPr>
        <p:blipFill>
          <a:blip r:embed="rId3"/>
          <a:stretch>
            <a:fillRect/>
          </a:stretch>
        </p:blipFill>
        <p:spPr>
          <a:xfrm>
            <a:off x="645346" y="3351732"/>
            <a:ext cx="5607423" cy="2826333"/>
          </a:xfrm>
          <a:prstGeom prst="roundRect">
            <a:avLst>
              <a:gd name="adj" fmla="val 5414"/>
            </a:avLst>
          </a:prstGeom>
          <a:ln w="76200" cmpd="tri">
            <a:solidFill>
              <a:schemeClr val="accent2"/>
            </a:solidFill>
          </a:ln>
        </p:spPr>
      </p:pic>
      <p:sp>
        <p:nvSpPr>
          <p:cNvPr id="27" name="Rectangle 26">
            <a:extLst>
              <a:ext uri="{FF2B5EF4-FFF2-40B4-BE49-F238E27FC236}">
                <a16:creationId xmlns:a16="http://schemas.microsoft.com/office/drawing/2014/main" id="{2C5A67DD-C59C-844F-8131-0A95D4617CE7}"/>
              </a:ext>
            </a:extLst>
          </p:cNvPr>
          <p:cNvSpPr/>
          <p:nvPr/>
        </p:nvSpPr>
        <p:spPr>
          <a:xfrm>
            <a:off x="359519" y="6346654"/>
            <a:ext cx="6209293" cy="258532"/>
          </a:xfrm>
          <a:prstGeom prst="rect">
            <a:avLst/>
          </a:prstGeom>
        </p:spPr>
        <p:txBody>
          <a:bodyPr wrap="square">
            <a:spAutoFit/>
          </a:bodyPr>
          <a:lstStyle/>
          <a:p>
            <a:pPr lvl="0" algn="ctr">
              <a:lnSpc>
                <a:spcPct val="90000"/>
              </a:lnSpc>
              <a:spcBef>
                <a:spcPts val="300"/>
              </a:spcBef>
              <a:defRPr/>
            </a:pPr>
            <a:r>
              <a:rPr lang="en-US" sz="1200">
                <a:solidFill>
                  <a:srgbClr val="000000"/>
                </a:solidFill>
              </a:rPr>
              <a:t>SOC and NOC teams can use </a:t>
            </a:r>
            <a:r>
              <a:rPr lang="en-US" sz="1200" err="1">
                <a:solidFill>
                  <a:srgbClr val="000000"/>
                </a:solidFill>
              </a:rPr>
              <a:t>FortiAnalyzer</a:t>
            </a:r>
            <a:r>
              <a:rPr lang="en-US" sz="1200">
                <a:solidFill>
                  <a:srgbClr val="000000"/>
                </a:solidFill>
              </a:rPr>
              <a:t> for IOC, event handling and reporting   </a:t>
            </a:r>
          </a:p>
        </p:txBody>
      </p:sp>
      <p:cxnSp>
        <p:nvCxnSpPr>
          <p:cNvPr id="56" name="Straight Connector 55">
            <a:extLst>
              <a:ext uri="{FF2B5EF4-FFF2-40B4-BE49-F238E27FC236}">
                <a16:creationId xmlns:a16="http://schemas.microsoft.com/office/drawing/2014/main" id="{9199180E-E39C-C149-8FEC-26D010B7050B}"/>
              </a:ext>
            </a:extLst>
          </p:cNvPr>
          <p:cNvCxnSpPr>
            <a:cxnSpLocks/>
          </p:cNvCxnSpPr>
          <p:nvPr/>
        </p:nvCxnSpPr>
        <p:spPr>
          <a:xfrm flipH="1">
            <a:off x="1893888" y="2356289"/>
            <a:ext cx="8375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D2BC85D-C3F6-CF46-A4EC-4C26D9D66801}"/>
              </a:ext>
            </a:extLst>
          </p:cNvPr>
          <p:cNvSpPr txBox="1"/>
          <p:nvPr/>
        </p:nvSpPr>
        <p:spPr>
          <a:xfrm>
            <a:off x="4119918" y="1336623"/>
            <a:ext cx="911846" cy="276999"/>
          </a:xfrm>
          <a:prstGeom prst="rect">
            <a:avLst/>
          </a:prstGeom>
          <a:noFill/>
        </p:spPr>
        <p:txBody>
          <a:bodyPr wrap="square" rtlCol="0">
            <a:spAutoFit/>
          </a:bodyPr>
          <a:lstStyle/>
          <a:p>
            <a:pPr algn="ctr"/>
            <a:r>
              <a:rPr lang="en-NZ" sz="1200" b="1"/>
              <a:t>Delivery</a:t>
            </a:r>
          </a:p>
        </p:txBody>
      </p:sp>
      <p:sp>
        <p:nvSpPr>
          <p:cNvPr id="59" name="Rectangle 58">
            <a:extLst>
              <a:ext uri="{FF2B5EF4-FFF2-40B4-BE49-F238E27FC236}">
                <a16:creationId xmlns:a16="http://schemas.microsoft.com/office/drawing/2014/main" id="{41209384-DFDB-174A-BDAF-816A97C51953}"/>
              </a:ext>
            </a:extLst>
          </p:cNvPr>
          <p:cNvSpPr/>
          <p:nvPr/>
        </p:nvSpPr>
        <p:spPr>
          <a:xfrm>
            <a:off x="2464803" y="1336623"/>
            <a:ext cx="1270348" cy="276999"/>
          </a:xfrm>
          <a:prstGeom prst="rect">
            <a:avLst/>
          </a:prstGeom>
        </p:spPr>
        <p:txBody>
          <a:bodyPr wrap="none">
            <a:spAutoFit/>
          </a:bodyPr>
          <a:lstStyle/>
          <a:p>
            <a:pPr algn="ctr"/>
            <a:r>
              <a:rPr lang="en-NZ" sz="1200" b="1" dirty="0" err="1"/>
              <a:t>Weaponization</a:t>
            </a:r>
            <a:endParaRPr lang="en-NZ" sz="1200" b="1" dirty="0"/>
          </a:p>
        </p:txBody>
      </p:sp>
      <p:sp>
        <p:nvSpPr>
          <p:cNvPr id="60" name="Rectangle 59">
            <a:extLst>
              <a:ext uri="{FF2B5EF4-FFF2-40B4-BE49-F238E27FC236}">
                <a16:creationId xmlns:a16="http://schemas.microsoft.com/office/drawing/2014/main" id="{12EF433B-B937-C844-8604-E6C2F877622A}"/>
              </a:ext>
            </a:extLst>
          </p:cNvPr>
          <p:cNvSpPr/>
          <p:nvPr/>
        </p:nvSpPr>
        <p:spPr>
          <a:xfrm>
            <a:off x="5459039" y="1336623"/>
            <a:ext cx="1067920" cy="276999"/>
          </a:xfrm>
          <a:prstGeom prst="rect">
            <a:avLst/>
          </a:prstGeom>
        </p:spPr>
        <p:txBody>
          <a:bodyPr wrap="none">
            <a:spAutoFit/>
          </a:bodyPr>
          <a:lstStyle/>
          <a:p>
            <a:pPr algn="ctr"/>
            <a:r>
              <a:rPr lang="en-NZ" sz="1200" b="1" dirty="0"/>
              <a:t>Exploitation</a:t>
            </a:r>
          </a:p>
        </p:txBody>
      </p:sp>
      <p:sp>
        <p:nvSpPr>
          <p:cNvPr id="61" name="Rectangle 60">
            <a:extLst>
              <a:ext uri="{FF2B5EF4-FFF2-40B4-BE49-F238E27FC236}">
                <a16:creationId xmlns:a16="http://schemas.microsoft.com/office/drawing/2014/main" id="{B81E781C-D5F9-A343-A5FF-637C31AD2568}"/>
              </a:ext>
            </a:extLst>
          </p:cNvPr>
          <p:cNvSpPr/>
          <p:nvPr/>
        </p:nvSpPr>
        <p:spPr>
          <a:xfrm>
            <a:off x="6951596" y="1336623"/>
            <a:ext cx="998991" cy="276999"/>
          </a:xfrm>
          <a:prstGeom prst="rect">
            <a:avLst/>
          </a:prstGeom>
        </p:spPr>
        <p:txBody>
          <a:bodyPr wrap="none">
            <a:spAutoFit/>
          </a:bodyPr>
          <a:lstStyle/>
          <a:p>
            <a:pPr algn="ctr"/>
            <a:r>
              <a:rPr lang="en-NZ" sz="1200" b="1" dirty="0"/>
              <a:t>Installation</a:t>
            </a:r>
          </a:p>
        </p:txBody>
      </p:sp>
      <p:sp>
        <p:nvSpPr>
          <p:cNvPr id="62" name="Rectangle 61">
            <a:extLst>
              <a:ext uri="{FF2B5EF4-FFF2-40B4-BE49-F238E27FC236}">
                <a16:creationId xmlns:a16="http://schemas.microsoft.com/office/drawing/2014/main" id="{3F49C556-59D9-5D48-8317-75BECC11BB19}"/>
              </a:ext>
            </a:extLst>
          </p:cNvPr>
          <p:cNvSpPr/>
          <p:nvPr/>
        </p:nvSpPr>
        <p:spPr>
          <a:xfrm>
            <a:off x="8230896" y="1336623"/>
            <a:ext cx="1265876" cy="424732"/>
          </a:xfrm>
          <a:prstGeom prst="rect">
            <a:avLst/>
          </a:prstGeom>
        </p:spPr>
        <p:txBody>
          <a:bodyPr wrap="square">
            <a:spAutoFit/>
          </a:bodyPr>
          <a:lstStyle/>
          <a:p>
            <a:pPr algn="ctr">
              <a:lnSpc>
                <a:spcPct val="90000"/>
              </a:lnSpc>
            </a:pPr>
            <a:r>
              <a:rPr lang="en-NZ" sz="1200" b="1" dirty="0"/>
              <a:t>Command &amp; Control</a:t>
            </a:r>
          </a:p>
        </p:txBody>
      </p:sp>
      <p:sp>
        <p:nvSpPr>
          <p:cNvPr id="63" name="Rectangle 62">
            <a:extLst>
              <a:ext uri="{FF2B5EF4-FFF2-40B4-BE49-F238E27FC236}">
                <a16:creationId xmlns:a16="http://schemas.microsoft.com/office/drawing/2014/main" id="{E0D578DE-6CF0-D745-B011-688D82E6010E}"/>
              </a:ext>
            </a:extLst>
          </p:cNvPr>
          <p:cNvSpPr/>
          <p:nvPr/>
        </p:nvSpPr>
        <p:spPr>
          <a:xfrm>
            <a:off x="9737875" y="1336623"/>
            <a:ext cx="1112568" cy="424732"/>
          </a:xfrm>
          <a:prstGeom prst="rect">
            <a:avLst/>
          </a:prstGeom>
        </p:spPr>
        <p:txBody>
          <a:bodyPr wrap="square">
            <a:spAutoFit/>
          </a:bodyPr>
          <a:lstStyle/>
          <a:p>
            <a:pPr algn="ctr">
              <a:lnSpc>
                <a:spcPct val="90000"/>
              </a:lnSpc>
            </a:pPr>
            <a:r>
              <a:rPr lang="en-NZ" sz="1200" b="1"/>
              <a:t>Action on Objectives</a:t>
            </a:r>
          </a:p>
        </p:txBody>
      </p:sp>
      <p:sp>
        <p:nvSpPr>
          <p:cNvPr id="64" name="Rectangle 63">
            <a:extLst>
              <a:ext uri="{FF2B5EF4-FFF2-40B4-BE49-F238E27FC236}">
                <a16:creationId xmlns:a16="http://schemas.microsoft.com/office/drawing/2014/main" id="{A825ADD8-9E83-FE4F-BFB2-523F0D216BA0}"/>
              </a:ext>
            </a:extLst>
          </p:cNvPr>
          <p:cNvSpPr/>
          <p:nvPr/>
        </p:nvSpPr>
        <p:spPr>
          <a:xfrm>
            <a:off x="943052" y="1336623"/>
            <a:ext cx="1396536" cy="276999"/>
          </a:xfrm>
          <a:prstGeom prst="rect">
            <a:avLst/>
          </a:prstGeom>
        </p:spPr>
        <p:txBody>
          <a:bodyPr wrap="none">
            <a:spAutoFit/>
          </a:bodyPr>
          <a:lstStyle/>
          <a:p>
            <a:pPr algn="ctr"/>
            <a:r>
              <a:rPr lang="en-NZ" sz="1200" b="1" dirty="0"/>
              <a:t>Reconnaissance</a:t>
            </a:r>
          </a:p>
        </p:txBody>
      </p:sp>
      <p:pic>
        <p:nvPicPr>
          <p:cNvPr id="65" name="Picture 64">
            <a:extLst>
              <a:ext uri="{FF2B5EF4-FFF2-40B4-BE49-F238E27FC236}">
                <a16:creationId xmlns:a16="http://schemas.microsoft.com/office/drawing/2014/main" id="{6652E8BC-BE34-6D49-B7C3-936EECFC922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l="19703" t="19658" r="18566" b="19658"/>
          <a:stretch/>
        </p:blipFill>
        <p:spPr>
          <a:xfrm>
            <a:off x="8411457" y="1878273"/>
            <a:ext cx="959606" cy="943327"/>
          </a:xfrm>
          <a:prstGeom prst="ellipse">
            <a:avLst/>
          </a:prstGeom>
          <a:ln w="57150" cap="rnd">
            <a:solidFill>
              <a:srgbClr val="333333"/>
            </a:solidFill>
          </a:ln>
          <a:effectLst/>
          <a:scene3d>
            <a:camera prst="orthographicFront"/>
            <a:lightRig rig="contrasting" dir="t">
              <a:rot lat="0" lon="0" rev="3000000"/>
            </a:lightRig>
          </a:scene3d>
          <a:sp3d contourW="7620">
            <a:contourClr>
              <a:srgbClr val="333333"/>
            </a:contourClr>
          </a:sp3d>
        </p:spPr>
      </p:pic>
      <p:pic>
        <p:nvPicPr>
          <p:cNvPr id="66" name="Picture 65">
            <a:extLst>
              <a:ext uri="{FF2B5EF4-FFF2-40B4-BE49-F238E27FC236}">
                <a16:creationId xmlns:a16="http://schemas.microsoft.com/office/drawing/2014/main" id="{06F1FE3E-8D59-344E-940A-89D40017620B}"/>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l="19020" t="19658" r="18897" b="19658"/>
          <a:stretch/>
        </p:blipFill>
        <p:spPr>
          <a:xfrm>
            <a:off x="4066694" y="1878273"/>
            <a:ext cx="965070" cy="943327"/>
          </a:xfrm>
          <a:prstGeom prst="ellipse">
            <a:avLst/>
          </a:prstGeom>
          <a:ln w="57150" cap="rnd">
            <a:solidFill>
              <a:srgbClr val="333333"/>
            </a:solidFill>
          </a:ln>
          <a:effectLst/>
          <a:scene3d>
            <a:camera prst="orthographicFront"/>
            <a:lightRig rig="contrasting" dir="t">
              <a:rot lat="0" lon="0" rev="3000000"/>
            </a:lightRig>
          </a:scene3d>
          <a:sp3d contourW="7620">
            <a:contourClr>
              <a:srgbClr val="333333"/>
            </a:contourClr>
          </a:sp3d>
        </p:spPr>
      </p:pic>
      <p:pic>
        <p:nvPicPr>
          <p:cNvPr id="67" name="Picture 66">
            <a:extLst>
              <a:ext uri="{FF2B5EF4-FFF2-40B4-BE49-F238E27FC236}">
                <a16:creationId xmlns:a16="http://schemas.microsoft.com/office/drawing/2014/main" id="{9A222B39-D72D-8E4C-8F00-36C64A846966}"/>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l="20422" t="19658" r="19581" b="19658"/>
          <a:stretch/>
        </p:blipFill>
        <p:spPr>
          <a:xfrm>
            <a:off x="2643783" y="1878274"/>
            <a:ext cx="932648" cy="943326"/>
          </a:xfrm>
          <a:prstGeom prst="ellipse">
            <a:avLst/>
          </a:prstGeom>
          <a:ln w="57150" cap="rnd">
            <a:solidFill>
              <a:srgbClr val="333333"/>
            </a:solidFill>
          </a:ln>
          <a:effectLst/>
          <a:scene3d>
            <a:camera prst="orthographicFront"/>
            <a:lightRig rig="contrasting" dir="t">
              <a:rot lat="0" lon="0" rev="3000000"/>
            </a:lightRig>
          </a:scene3d>
          <a:sp3d contourW="7620">
            <a:contourClr>
              <a:srgbClr val="333333"/>
            </a:contourClr>
          </a:sp3d>
        </p:spPr>
      </p:pic>
      <p:pic>
        <p:nvPicPr>
          <p:cNvPr id="68" name="Picture 67">
            <a:extLst>
              <a:ext uri="{FF2B5EF4-FFF2-40B4-BE49-F238E27FC236}">
                <a16:creationId xmlns:a16="http://schemas.microsoft.com/office/drawing/2014/main" id="{8D914304-2F8A-1047-A131-D182CF75A6DB}"/>
              </a:ext>
            </a:extLst>
          </p:cNvPr>
          <p:cNvPicPr>
            <a:picLocks noChangeAspect="1"/>
          </p:cNvPicPr>
          <p:nvPr/>
        </p:nvPicPr>
        <p:blipFill rotWithShape="1">
          <a:blip r:embed="rId7" cstate="print">
            <a:grayscl/>
            <a:extLst>
              <a:ext uri="{28A0092B-C50C-407E-A947-70E740481C1C}">
                <a14:useLocalDpi xmlns:a14="http://schemas.microsoft.com/office/drawing/2010/main"/>
              </a:ext>
            </a:extLst>
          </a:blip>
          <a:srcRect l="19703" t="19658" r="18896" b="19658"/>
          <a:stretch/>
        </p:blipFill>
        <p:spPr>
          <a:xfrm>
            <a:off x="6966741" y="1878273"/>
            <a:ext cx="954453" cy="943327"/>
          </a:xfrm>
          <a:prstGeom prst="ellipse">
            <a:avLst/>
          </a:prstGeom>
          <a:ln w="57150" cap="rnd">
            <a:solidFill>
              <a:srgbClr val="333333"/>
            </a:solidFill>
          </a:ln>
          <a:effectLst/>
          <a:scene3d>
            <a:camera prst="orthographicFront"/>
            <a:lightRig rig="contrasting" dir="t">
              <a:rot lat="0" lon="0" rev="3000000"/>
            </a:lightRig>
          </a:scene3d>
          <a:sp3d contourW="7620">
            <a:contourClr>
              <a:srgbClr val="333333"/>
            </a:contourClr>
          </a:sp3d>
        </p:spPr>
      </p:pic>
      <p:pic>
        <p:nvPicPr>
          <p:cNvPr id="69" name="Picture 68" descr="A close up of a logo&#10;&#10;Description automatically generated">
            <a:extLst>
              <a:ext uri="{FF2B5EF4-FFF2-40B4-BE49-F238E27FC236}">
                <a16:creationId xmlns:a16="http://schemas.microsoft.com/office/drawing/2014/main" id="{05E33E9C-34F0-1B4F-ACE5-6388645159EF}"/>
              </a:ext>
            </a:extLst>
          </p:cNvPr>
          <p:cNvPicPr>
            <a:picLocks noChangeAspect="1"/>
          </p:cNvPicPr>
          <p:nvPr/>
        </p:nvPicPr>
        <p:blipFill rotWithShape="1">
          <a:blip r:embed="rId8" cstate="print">
            <a:grayscl/>
            <a:extLst>
              <a:ext uri="{28A0092B-C50C-407E-A947-70E740481C1C}">
                <a14:useLocalDpi xmlns:a14="http://schemas.microsoft.com/office/drawing/2010/main"/>
              </a:ext>
            </a:extLst>
          </a:blip>
          <a:srcRect l="19189" t="19658" r="18728" b="19658"/>
          <a:stretch/>
        </p:blipFill>
        <p:spPr>
          <a:xfrm>
            <a:off x="1179904" y="1878273"/>
            <a:ext cx="965070" cy="943326"/>
          </a:xfrm>
          <a:prstGeom prst="ellipse">
            <a:avLst/>
          </a:prstGeom>
          <a:ln w="57150" cap="rnd">
            <a:solidFill>
              <a:schemeClr val="tx1"/>
            </a:solidFill>
          </a:ln>
          <a:effectLst/>
          <a:scene3d>
            <a:camera prst="orthographicFront"/>
            <a:lightRig rig="contrasting" dir="t">
              <a:rot lat="0" lon="0" rev="3000000"/>
            </a:lightRig>
          </a:scene3d>
          <a:sp3d contourW="7620">
            <a:contourClr>
              <a:srgbClr val="333333"/>
            </a:contourClr>
          </a:sp3d>
        </p:spPr>
      </p:pic>
      <p:pic>
        <p:nvPicPr>
          <p:cNvPr id="70" name="Picture 69">
            <a:extLst>
              <a:ext uri="{FF2B5EF4-FFF2-40B4-BE49-F238E27FC236}">
                <a16:creationId xmlns:a16="http://schemas.microsoft.com/office/drawing/2014/main" id="{4F2B3D8C-D62F-274A-8449-70ED3A65CBED}"/>
              </a:ext>
            </a:extLst>
          </p:cNvPr>
          <p:cNvPicPr>
            <a:picLocks noChangeAspect="1"/>
          </p:cNvPicPr>
          <p:nvPr/>
        </p:nvPicPr>
        <p:blipFill rotWithShape="1">
          <a:blip r:embed="rId9" cstate="print">
            <a:grayscl/>
            <a:extLst>
              <a:ext uri="{28A0092B-C50C-407E-A947-70E740481C1C}">
                <a14:useLocalDpi xmlns:a14="http://schemas.microsoft.com/office/drawing/2010/main"/>
              </a:ext>
            </a:extLst>
          </a:blip>
          <a:srcRect l="19703" t="19658" r="18896" b="19658"/>
          <a:stretch/>
        </p:blipFill>
        <p:spPr>
          <a:xfrm>
            <a:off x="5522027" y="1878273"/>
            <a:ext cx="954451" cy="943327"/>
          </a:xfrm>
          <a:prstGeom prst="ellipse">
            <a:avLst/>
          </a:prstGeom>
          <a:ln w="57150" cap="rnd">
            <a:solidFill>
              <a:srgbClr val="333333"/>
            </a:solidFill>
          </a:ln>
          <a:effectLst/>
          <a:scene3d>
            <a:camera prst="orthographicFront"/>
            <a:lightRig rig="contrasting" dir="t">
              <a:rot lat="0" lon="0" rev="3000000"/>
            </a:lightRig>
          </a:scene3d>
          <a:sp3d contourW="7620">
            <a:contourClr>
              <a:srgbClr val="333333"/>
            </a:contourClr>
          </a:sp3d>
        </p:spPr>
      </p:pic>
      <p:cxnSp>
        <p:nvCxnSpPr>
          <p:cNvPr id="71" name="Elbow Connector 68">
            <a:extLst>
              <a:ext uri="{FF2B5EF4-FFF2-40B4-BE49-F238E27FC236}">
                <a16:creationId xmlns:a16="http://schemas.microsoft.com/office/drawing/2014/main" id="{2853B76C-90D1-4C4C-B11D-185EF669EECC}"/>
              </a:ext>
            </a:extLst>
          </p:cNvPr>
          <p:cNvCxnSpPr>
            <a:cxnSpLocks/>
          </p:cNvCxnSpPr>
          <p:nvPr/>
        </p:nvCxnSpPr>
        <p:spPr>
          <a:xfrm rot="5400000">
            <a:off x="10050407" y="3090385"/>
            <a:ext cx="487504" cy="12700"/>
          </a:xfrm>
          <a:prstGeom prst="bentConnector3">
            <a:avLst>
              <a:gd name="adj1" fmla="val 484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72" name="Content Placeholder 5" descr="A close up of a logo&#10;&#10;Description automatically generated">
            <a:extLst>
              <a:ext uri="{FF2B5EF4-FFF2-40B4-BE49-F238E27FC236}">
                <a16:creationId xmlns:a16="http://schemas.microsoft.com/office/drawing/2014/main" id="{34502EF7-3A45-2546-9965-695011D5303F}"/>
              </a:ext>
            </a:extLst>
          </p:cNvPr>
          <p:cNvPicPr>
            <a:picLocks noChangeAspect="1"/>
          </p:cNvPicPr>
          <p:nvPr/>
        </p:nvPicPr>
        <p:blipFill rotWithShape="1">
          <a:blip r:embed="rId10" cstate="print">
            <a:grayscl/>
            <a:extLst>
              <a:ext uri="{28A0092B-C50C-407E-A947-70E740481C1C}">
                <a14:useLocalDpi xmlns:a14="http://schemas.microsoft.com/office/drawing/2010/main"/>
              </a:ext>
            </a:extLst>
          </a:blip>
          <a:srcRect l="20034" t="19658" r="19447" b="19658"/>
          <a:stretch/>
        </p:blipFill>
        <p:spPr>
          <a:xfrm>
            <a:off x="9858319" y="1903306"/>
            <a:ext cx="940750" cy="943327"/>
          </a:xfrm>
          <a:prstGeom prst="ellipse">
            <a:avLst/>
          </a:prstGeom>
          <a:ln w="57150" cap="rnd">
            <a:solidFill>
              <a:schemeClr val="accent2"/>
            </a:solidFill>
          </a:ln>
          <a:effectLst/>
          <a:scene3d>
            <a:camera prst="orthographicFront"/>
            <a:lightRig rig="contrasting" dir="t">
              <a:rot lat="0" lon="0" rev="3000000"/>
            </a:lightRig>
          </a:scene3d>
          <a:sp3d contourW="7620">
            <a:contourClr>
              <a:srgbClr val="333333"/>
            </a:contourClr>
          </a:sp3d>
        </p:spPr>
      </p:pic>
      <p:pic>
        <p:nvPicPr>
          <p:cNvPr id="26" name="Picture 95">
            <a:extLst>
              <a:ext uri="{FF2B5EF4-FFF2-40B4-BE49-F238E27FC236}">
                <a16:creationId xmlns:a16="http://schemas.microsoft.com/office/drawing/2014/main" id="{DE2A79B9-8951-874D-8785-6BED880B00F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857680" y="3128144"/>
            <a:ext cx="800926" cy="800926"/>
          </a:xfrm>
          <a:prstGeom prst="rect">
            <a:avLst/>
          </a:prstGeom>
        </p:spPr>
      </p:pic>
    </p:spTree>
    <p:extLst>
      <p:ext uri="{BB962C8B-B14F-4D97-AF65-F5344CB8AC3E}">
        <p14:creationId xmlns:p14="http://schemas.microsoft.com/office/powerpoint/2010/main" val="242122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5F350E-FD1A-6445-94E8-0FA337E8BC23}"/>
              </a:ext>
            </a:extLst>
          </p:cNvPr>
          <p:cNvSpPr>
            <a:spLocks noGrp="1"/>
          </p:cNvSpPr>
          <p:nvPr>
            <p:ph type="ctrTitle"/>
          </p:nvPr>
        </p:nvSpPr>
        <p:spPr>
          <a:xfrm>
            <a:off x="1541538" y="2338252"/>
            <a:ext cx="10528542" cy="874451"/>
          </a:xfrm>
          <a:noFill/>
          <a:ln>
            <a:noFill/>
          </a:ln>
        </p:spPr>
        <p:txBody>
          <a:bodyPr lIns="91440" tIns="45720" rIns="91440" bIns="45720" anchor="b" anchorCtr="0">
            <a:noAutofit/>
          </a:bodyPr>
          <a:lstStyle/>
          <a:p>
            <a:r>
              <a:rPr lang="es-EC" sz="4800" dirty="0"/>
              <a:t>Operaciones de Seguridad</a:t>
            </a:r>
            <a:endParaRPr lang="es-EC" sz="2800" dirty="0">
              <a:ln>
                <a:solidFill>
                  <a:srgbClr val="000000"/>
                </a:solidFill>
              </a:ln>
              <a:solidFill>
                <a:srgbClr val="FF0000"/>
              </a:solidFill>
              <a:cs typeface="Arial"/>
            </a:endParaRPr>
          </a:p>
        </p:txBody>
      </p:sp>
      <p:sp>
        <p:nvSpPr>
          <p:cNvPr id="4" name="TextBox 3">
            <a:extLst>
              <a:ext uri="{FF2B5EF4-FFF2-40B4-BE49-F238E27FC236}">
                <a16:creationId xmlns:a16="http://schemas.microsoft.com/office/drawing/2014/main" id="{7E50C9CA-46E2-B245-8601-5EDFA80709C9}"/>
              </a:ext>
            </a:extLst>
          </p:cNvPr>
          <p:cNvSpPr txBox="1"/>
          <p:nvPr/>
        </p:nvSpPr>
        <p:spPr>
          <a:xfrm>
            <a:off x="3412216" y="4061337"/>
            <a:ext cx="3393593" cy="1548116"/>
          </a:xfrm>
          <a:prstGeom prst="rect">
            <a:avLst/>
          </a:prstGeom>
          <a:noFill/>
        </p:spPr>
        <p:txBody>
          <a:bodyPr wrap="square" lIns="91440" tIns="45720" rIns="91440" bIns="45720" rtlCol="0" anchor="t">
            <a:spAutoFit/>
          </a:bodyPr>
          <a:lstStyle/>
          <a:p>
            <a:pPr defTabSz="457189">
              <a:lnSpc>
                <a:spcPct val="90000"/>
              </a:lnSpc>
              <a:spcBef>
                <a:spcPts val="300"/>
              </a:spcBef>
            </a:pPr>
            <a:r>
              <a:rPr lang="en-US" sz="2000" b="1" dirty="0">
                <a:solidFill>
                  <a:srgbClr val="000000"/>
                </a:solidFill>
                <a:cs typeface="Arial" panose="020B0604020202020204" pitchFamily="34" charset="0"/>
              </a:rPr>
              <a:t>Pedro Torres</a:t>
            </a:r>
          </a:p>
          <a:p>
            <a:pPr defTabSz="457189">
              <a:lnSpc>
                <a:spcPct val="90000"/>
              </a:lnSpc>
              <a:spcBef>
                <a:spcPts val="300"/>
              </a:spcBef>
            </a:pPr>
            <a:r>
              <a:rPr lang="en-US" sz="2000" dirty="0">
                <a:solidFill>
                  <a:srgbClr val="000000"/>
                </a:solidFill>
                <a:cs typeface="Arial" panose="020B0604020202020204" pitchFamily="34" charset="0"/>
              </a:rPr>
              <a:t>Adistec Fortinet SE Ecuador</a:t>
            </a:r>
          </a:p>
          <a:p>
            <a:pPr defTabSz="457189">
              <a:lnSpc>
                <a:spcPct val="90000"/>
              </a:lnSpc>
              <a:spcBef>
                <a:spcPts val="300"/>
              </a:spcBef>
            </a:pPr>
            <a:endParaRPr lang="en-US" sz="2000" dirty="0">
              <a:solidFill>
                <a:srgbClr val="000000"/>
              </a:solidFill>
              <a:cs typeface="Arial" panose="020B0604020202020204" pitchFamily="34" charset="0"/>
            </a:endParaRPr>
          </a:p>
          <a:p>
            <a:pPr defTabSz="457189">
              <a:lnSpc>
                <a:spcPct val="90000"/>
              </a:lnSpc>
              <a:spcBef>
                <a:spcPts val="300"/>
              </a:spcBef>
            </a:pPr>
            <a:r>
              <a:rPr lang="en-US" sz="2000" dirty="0">
                <a:solidFill>
                  <a:srgbClr val="000000"/>
                </a:solidFill>
                <a:cs typeface="Arial" panose="020B0604020202020204" pitchFamily="34" charset="0"/>
              </a:rPr>
              <a:t>Mayo del 2023</a:t>
            </a:r>
          </a:p>
          <a:p>
            <a:pPr defTabSz="457189">
              <a:lnSpc>
                <a:spcPct val="90000"/>
              </a:lnSpc>
              <a:spcBef>
                <a:spcPts val="300"/>
              </a:spcBef>
            </a:pPr>
            <a:endParaRPr lang="en-US" sz="1400" b="1" dirty="0">
              <a:solidFill>
                <a:srgbClr val="000000"/>
              </a:solidFill>
              <a:cs typeface="Arial" panose="020B0604020202020204" pitchFamily="34" charset="0"/>
            </a:endParaRPr>
          </a:p>
        </p:txBody>
      </p:sp>
      <p:sp>
        <p:nvSpPr>
          <p:cNvPr id="3" name="Rectangle 2"/>
          <p:cNvSpPr/>
          <p:nvPr/>
        </p:nvSpPr>
        <p:spPr>
          <a:xfrm>
            <a:off x="1541538" y="3291730"/>
            <a:ext cx="9108071" cy="523220"/>
          </a:xfrm>
          <a:prstGeom prst="rect">
            <a:avLst/>
          </a:prstGeom>
        </p:spPr>
        <p:txBody>
          <a:bodyPr wrap="none">
            <a:spAutoFit/>
          </a:bodyPr>
          <a:lstStyle/>
          <a:p>
            <a:r>
              <a:rPr lang="es-EC" sz="2800" b="1" dirty="0">
                <a:solidFill>
                  <a:srgbClr val="C00000"/>
                </a:solidFill>
              </a:rPr>
              <a:t>Detección y Respuesta Unificada frente a Amenazas</a:t>
            </a:r>
          </a:p>
        </p:txBody>
      </p:sp>
    </p:spTree>
    <p:extLst>
      <p:ext uri="{BB962C8B-B14F-4D97-AF65-F5344CB8AC3E}">
        <p14:creationId xmlns:p14="http://schemas.microsoft.com/office/powerpoint/2010/main" val="382872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8" y="-66384"/>
            <a:ext cx="12261892" cy="1325563"/>
          </a:xfrm>
        </p:spPr>
        <p:txBody>
          <a:bodyPr/>
          <a:lstStyle/>
          <a:p>
            <a:r>
              <a:rPr lang="en-US" sz="3200" dirty="0" err="1"/>
              <a:t>FortiAnalyzer</a:t>
            </a:r>
            <a:r>
              <a:rPr lang="en-US" sz="3200" dirty="0"/>
              <a:t>: Security Fabric Analytics &amp; </a:t>
            </a:r>
            <a:r>
              <a:rPr lang="en-US" sz="3200" dirty="0" err="1"/>
              <a:t>Automatización</a:t>
            </a:r>
            <a:endParaRPr lang="en-US" sz="3200" dirty="0"/>
          </a:p>
        </p:txBody>
      </p:sp>
      <p:sp>
        <p:nvSpPr>
          <p:cNvPr id="4" name="Text Placeholder 3">
            <a:extLst>
              <a:ext uri="{FF2B5EF4-FFF2-40B4-BE49-F238E27FC236}">
                <a16:creationId xmlns:a16="http://schemas.microsoft.com/office/drawing/2014/main" id="{A53978BE-60FB-E642-8631-04FD15D7B9BB}"/>
              </a:ext>
            </a:extLst>
          </p:cNvPr>
          <p:cNvSpPr>
            <a:spLocks noGrp="1"/>
          </p:cNvSpPr>
          <p:nvPr>
            <p:ph type="body" sz="quarter" idx="15"/>
          </p:nvPr>
        </p:nvSpPr>
        <p:spPr>
          <a:xfrm>
            <a:off x="453747" y="949524"/>
            <a:ext cx="11425372" cy="413335"/>
          </a:xfrm>
        </p:spPr>
        <p:txBody>
          <a:bodyPr/>
          <a:lstStyle/>
          <a:p>
            <a:r>
              <a:rPr lang="en-US"/>
              <a:t>Streamline Efficiencies &amp; Incident Response for the Security Fabric</a:t>
            </a:r>
          </a:p>
        </p:txBody>
      </p:sp>
      <p:grpSp>
        <p:nvGrpSpPr>
          <p:cNvPr id="6" name="Group 5">
            <a:extLst>
              <a:ext uri="{FF2B5EF4-FFF2-40B4-BE49-F238E27FC236}">
                <a16:creationId xmlns:a16="http://schemas.microsoft.com/office/drawing/2014/main" id="{7610C46B-8C34-054E-A999-36EDDD1E2A24}"/>
              </a:ext>
            </a:extLst>
          </p:cNvPr>
          <p:cNvGrpSpPr/>
          <p:nvPr/>
        </p:nvGrpSpPr>
        <p:grpSpPr>
          <a:xfrm>
            <a:off x="7789140" y="3014266"/>
            <a:ext cx="4089979" cy="1447323"/>
            <a:chOff x="8003392" y="3069807"/>
            <a:chExt cx="4089979" cy="1447323"/>
          </a:xfrm>
        </p:grpSpPr>
        <p:sp>
          <p:nvSpPr>
            <p:cNvPr id="136" name="TextBox 135">
              <a:extLst>
                <a:ext uri="{FF2B5EF4-FFF2-40B4-BE49-F238E27FC236}">
                  <a16:creationId xmlns:a16="http://schemas.microsoft.com/office/drawing/2014/main" id="{43029418-C20F-DB40-B104-593AE0577BF7}"/>
                </a:ext>
              </a:extLst>
            </p:cNvPr>
            <p:cNvSpPr txBox="1"/>
            <p:nvPr/>
          </p:nvSpPr>
          <p:spPr>
            <a:xfrm>
              <a:off x="8297955" y="3069808"/>
              <a:ext cx="1822606" cy="175433"/>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1200" kern="100" spc="-50" dirty="0">
                  <a:latin typeface="+mj-lt"/>
                  <a:ea typeface="+mj-ea"/>
                  <a:cs typeface="+mj-cs"/>
                </a:rPr>
                <a:t>Analitica del Secutity Fabric</a:t>
              </a:r>
            </a:p>
          </p:txBody>
        </p:sp>
        <p:sp>
          <p:nvSpPr>
            <p:cNvPr id="137" name="TextBox 136">
              <a:extLst>
                <a:ext uri="{FF2B5EF4-FFF2-40B4-BE49-F238E27FC236}">
                  <a16:creationId xmlns:a16="http://schemas.microsoft.com/office/drawing/2014/main" id="{35861D46-96F5-7444-A461-7C8E2B5A3AF0}"/>
                </a:ext>
              </a:extLst>
            </p:cNvPr>
            <p:cNvSpPr txBox="1"/>
            <p:nvPr/>
          </p:nvSpPr>
          <p:spPr>
            <a:xfrm>
              <a:off x="9905767" y="3069807"/>
              <a:ext cx="2187604" cy="175433"/>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1200" kern="100" spc="-50" dirty="0">
                  <a:latin typeface="+mj-lt"/>
                  <a:ea typeface="+mj-ea"/>
                  <a:cs typeface="+mj-cs"/>
                </a:rPr>
                <a:t>Informes de cumplimiento </a:t>
              </a:r>
            </a:p>
          </p:txBody>
        </p:sp>
        <p:sp>
          <p:nvSpPr>
            <p:cNvPr id="138" name="TextBox 137">
              <a:extLst>
                <a:ext uri="{FF2B5EF4-FFF2-40B4-BE49-F238E27FC236}">
                  <a16:creationId xmlns:a16="http://schemas.microsoft.com/office/drawing/2014/main" id="{1C316C18-7682-824A-BFD4-290C4F3E8F4A}"/>
                </a:ext>
              </a:extLst>
            </p:cNvPr>
            <p:cNvSpPr txBox="1"/>
            <p:nvPr/>
          </p:nvSpPr>
          <p:spPr>
            <a:xfrm>
              <a:off x="8003392" y="4341697"/>
              <a:ext cx="2187604" cy="175433"/>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1200" kern="100" spc="-50" dirty="0">
                  <a:latin typeface="+mj-lt"/>
                  <a:ea typeface="+mj-ea"/>
                  <a:cs typeface="+mj-cs"/>
                </a:rPr>
                <a:t>Detección Avanzada</a:t>
              </a:r>
            </a:p>
          </p:txBody>
        </p:sp>
        <p:sp>
          <p:nvSpPr>
            <p:cNvPr id="139" name="TextBox 138">
              <a:extLst>
                <a:ext uri="{FF2B5EF4-FFF2-40B4-BE49-F238E27FC236}">
                  <a16:creationId xmlns:a16="http://schemas.microsoft.com/office/drawing/2014/main" id="{82B2A80B-E987-8247-AB9C-01A3A3160C31}"/>
                </a:ext>
              </a:extLst>
            </p:cNvPr>
            <p:cNvSpPr txBox="1"/>
            <p:nvPr/>
          </p:nvSpPr>
          <p:spPr>
            <a:xfrm>
              <a:off x="9796437" y="4330910"/>
              <a:ext cx="2187604" cy="175433"/>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1200" kern="100" spc="-50" dirty="0">
                  <a:latin typeface="+mj-lt"/>
                  <a:ea typeface="+mj-ea"/>
                  <a:cs typeface="+mj-cs"/>
                </a:rPr>
                <a:t>Respuesta Automatizada</a:t>
              </a:r>
            </a:p>
          </p:txBody>
        </p:sp>
      </p:grpSp>
      <p:sp>
        <p:nvSpPr>
          <p:cNvPr id="7" name="Rectangle 6">
            <a:extLst>
              <a:ext uri="{FF2B5EF4-FFF2-40B4-BE49-F238E27FC236}">
                <a16:creationId xmlns:a16="http://schemas.microsoft.com/office/drawing/2014/main" id="{B730B100-6DDD-6B41-A91D-437CC09A4CFA}"/>
              </a:ext>
            </a:extLst>
          </p:cNvPr>
          <p:cNvSpPr/>
          <p:nvPr/>
        </p:nvSpPr>
        <p:spPr>
          <a:xfrm>
            <a:off x="7802635" y="1696192"/>
            <a:ext cx="3960406" cy="280303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143" name="Rectangle 142">
            <a:extLst>
              <a:ext uri="{FF2B5EF4-FFF2-40B4-BE49-F238E27FC236}">
                <a16:creationId xmlns:a16="http://schemas.microsoft.com/office/drawing/2014/main" id="{E1729397-F1E3-4F4A-B2B7-CF7826564814}"/>
              </a:ext>
            </a:extLst>
          </p:cNvPr>
          <p:cNvSpPr/>
          <p:nvPr/>
        </p:nvSpPr>
        <p:spPr>
          <a:xfrm>
            <a:off x="7797951" y="4654322"/>
            <a:ext cx="3973901" cy="777895"/>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grpSp>
        <p:nvGrpSpPr>
          <p:cNvPr id="153" name="Group 152">
            <a:extLst>
              <a:ext uri="{FF2B5EF4-FFF2-40B4-BE49-F238E27FC236}">
                <a16:creationId xmlns:a16="http://schemas.microsoft.com/office/drawing/2014/main" id="{B281C9E1-2B03-064D-907B-38FEDE63B3A3}"/>
              </a:ext>
            </a:extLst>
          </p:cNvPr>
          <p:cNvGrpSpPr/>
          <p:nvPr/>
        </p:nvGrpSpPr>
        <p:grpSpPr>
          <a:xfrm>
            <a:off x="10101239" y="4690065"/>
            <a:ext cx="1564303" cy="763472"/>
            <a:chOff x="4472809" y="5463800"/>
            <a:chExt cx="1633321" cy="797155"/>
          </a:xfrm>
        </p:grpSpPr>
        <p:sp>
          <p:nvSpPr>
            <p:cNvPr id="154" name="Rectangle 153">
              <a:extLst>
                <a:ext uri="{FF2B5EF4-FFF2-40B4-BE49-F238E27FC236}">
                  <a16:creationId xmlns:a16="http://schemas.microsoft.com/office/drawing/2014/main" id="{8DCD1954-2C3D-8042-BFDD-74E3A1958F7E}"/>
                </a:ext>
              </a:extLst>
            </p:cNvPr>
            <p:cNvSpPr/>
            <p:nvPr/>
          </p:nvSpPr>
          <p:spPr>
            <a:xfrm>
              <a:off x="4472809" y="5778922"/>
              <a:ext cx="1633321" cy="482033"/>
            </a:xfrm>
            <a:prstGeom prst="rect">
              <a:avLst/>
            </a:prstGeom>
          </p:spPr>
          <p:txBody>
            <a:bodyPr wrap="square">
              <a:spAutoFit/>
            </a:bodyPr>
            <a:lstStyle/>
            <a:p>
              <a:r>
                <a:rPr lang="en-US" sz="1200" b="1">
                  <a:solidFill>
                    <a:srgbClr val="121E29"/>
                  </a:solidFill>
                </a:rPr>
                <a:t>Enterprise Firewall and SD-WAN MQ</a:t>
              </a:r>
            </a:p>
          </p:txBody>
        </p:sp>
        <p:pic>
          <p:nvPicPr>
            <p:cNvPr id="155" name="Picture 154">
              <a:extLst>
                <a:ext uri="{FF2B5EF4-FFF2-40B4-BE49-F238E27FC236}">
                  <a16:creationId xmlns:a16="http://schemas.microsoft.com/office/drawing/2014/main" id="{023748F5-BC17-5543-B732-AC88CE17C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529" y="5463800"/>
              <a:ext cx="1475878" cy="336756"/>
            </a:xfrm>
            <a:prstGeom prst="rect">
              <a:avLst/>
            </a:prstGeom>
          </p:spPr>
        </p:pic>
      </p:grpSp>
      <p:grpSp>
        <p:nvGrpSpPr>
          <p:cNvPr id="156" name="Group 155">
            <a:extLst>
              <a:ext uri="{FF2B5EF4-FFF2-40B4-BE49-F238E27FC236}">
                <a16:creationId xmlns:a16="http://schemas.microsoft.com/office/drawing/2014/main" id="{90064890-D216-3746-BB9D-98633161A679}"/>
              </a:ext>
            </a:extLst>
          </p:cNvPr>
          <p:cNvGrpSpPr/>
          <p:nvPr/>
        </p:nvGrpSpPr>
        <p:grpSpPr>
          <a:xfrm>
            <a:off x="7748185" y="4641029"/>
            <a:ext cx="1765904" cy="801786"/>
            <a:chOff x="804215" y="5330270"/>
            <a:chExt cx="1915484" cy="801786"/>
          </a:xfrm>
        </p:grpSpPr>
        <p:sp>
          <p:nvSpPr>
            <p:cNvPr id="157" name="TextBox 156">
              <a:extLst>
                <a:ext uri="{FF2B5EF4-FFF2-40B4-BE49-F238E27FC236}">
                  <a16:creationId xmlns:a16="http://schemas.microsoft.com/office/drawing/2014/main" id="{20595E0C-F552-114E-B9A7-347AA1A44523}"/>
                </a:ext>
              </a:extLst>
            </p:cNvPr>
            <p:cNvSpPr txBox="1"/>
            <p:nvPr/>
          </p:nvSpPr>
          <p:spPr>
            <a:xfrm>
              <a:off x="901679" y="5793502"/>
              <a:ext cx="1461773" cy="338554"/>
            </a:xfrm>
            <a:prstGeom prst="rect">
              <a:avLst/>
            </a:prstGeom>
            <a:noFill/>
          </p:spPr>
          <p:txBody>
            <a:bodyPr wrap="square" rtlCol="0">
              <a:spAutoFit/>
            </a:bodyPr>
            <a:lstStyle/>
            <a:p>
              <a:r>
                <a:rPr lang="en-US" sz="1600" b="1"/>
                <a:t>Customers</a:t>
              </a:r>
            </a:p>
          </p:txBody>
        </p:sp>
        <p:sp>
          <p:nvSpPr>
            <p:cNvPr id="158" name="Rectangle 157">
              <a:extLst>
                <a:ext uri="{FF2B5EF4-FFF2-40B4-BE49-F238E27FC236}">
                  <a16:creationId xmlns:a16="http://schemas.microsoft.com/office/drawing/2014/main" id="{EDF33984-4796-EF4F-94D6-2C95AD91C26B}"/>
                </a:ext>
              </a:extLst>
            </p:cNvPr>
            <p:cNvSpPr/>
            <p:nvPr/>
          </p:nvSpPr>
          <p:spPr>
            <a:xfrm>
              <a:off x="804215" y="5330270"/>
              <a:ext cx="1915484" cy="646331"/>
            </a:xfrm>
            <a:prstGeom prst="rect">
              <a:avLst/>
            </a:prstGeom>
          </p:spPr>
          <p:txBody>
            <a:bodyPr wrap="square">
              <a:spAutoFit/>
            </a:bodyPr>
            <a:lstStyle/>
            <a:p>
              <a:r>
                <a:rPr lang="en-US" sz="3600" b="1"/>
                <a:t>25K+ </a:t>
              </a:r>
            </a:p>
          </p:txBody>
        </p:sp>
      </p:grpSp>
      <p:cxnSp>
        <p:nvCxnSpPr>
          <p:cNvPr id="159" name="Straight Connector 158">
            <a:extLst>
              <a:ext uri="{FF2B5EF4-FFF2-40B4-BE49-F238E27FC236}">
                <a16:creationId xmlns:a16="http://schemas.microsoft.com/office/drawing/2014/main" id="{4566258E-085C-5042-A784-1925D6E01519}"/>
              </a:ext>
            </a:extLst>
          </p:cNvPr>
          <p:cNvCxnSpPr/>
          <p:nvPr/>
        </p:nvCxnSpPr>
        <p:spPr>
          <a:xfrm>
            <a:off x="9078321" y="4701283"/>
            <a:ext cx="0" cy="7036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6A14CDCE-4441-454A-965E-4C0262B98FCB}"/>
              </a:ext>
            </a:extLst>
          </p:cNvPr>
          <p:cNvSpPr txBox="1"/>
          <p:nvPr/>
        </p:nvSpPr>
        <p:spPr>
          <a:xfrm>
            <a:off x="8922675" y="2007962"/>
            <a:ext cx="1690655" cy="175433"/>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1200" kern="100" spc="-50">
                <a:latin typeface="+mj-lt"/>
                <a:ea typeface="+mj-ea"/>
                <a:cs typeface="+mj-cs"/>
              </a:rPr>
              <a:t>FortiAnalyzer</a:t>
            </a:r>
          </a:p>
        </p:txBody>
      </p:sp>
      <p:grpSp>
        <p:nvGrpSpPr>
          <p:cNvPr id="170" name="Group 169">
            <a:extLst>
              <a:ext uri="{FF2B5EF4-FFF2-40B4-BE49-F238E27FC236}">
                <a16:creationId xmlns:a16="http://schemas.microsoft.com/office/drawing/2014/main" id="{07D2071A-6EFC-FE4D-BEDF-1F8E4A6BB868}"/>
              </a:ext>
            </a:extLst>
          </p:cNvPr>
          <p:cNvGrpSpPr/>
          <p:nvPr/>
        </p:nvGrpSpPr>
        <p:grpSpPr>
          <a:xfrm>
            <a:off x="9086750" y="4624629"/>
            <a:ext cx="1765904" cy="801798"/>
            <a:chOff x="700603" y="5343906"/>
            <a:chExt cx="1915484" cy="801798"/>
          </a:xfrm>
        </p:grpSpPr>
        <p:sp>
          <p:nvSpPr>
            <p:cNvPr id="171" name="TextBox 170">
              <a:extLst>
                <a:ext uri="{FF2B5EF4-FFF2-40B4-BE49-F238E27FC236}">
                  <a16:creationId xmlns:a16="http://schemas.microsoft.com/office/drawing/2014/main" id="{4D1450EC-7819-3842-9A4E-83BE7B925DED}"/>
                </a:ext>
              </a:extLst>
            </p:cNvPr>
            <p:cNvSpPr txBox="1"/>
            <p:nvPr/>
          </p:nvSpPr>
          <p:spPr>
            <a:xfrm>
              <a:off x="812855" y="5807150"/>
              <a:ext cx="1461774" cy="338554"/>
            </a:xfrm>
            <a:prstGeom prst="rect">
              <a:avLst/>
            </a:prstGeom>
            <a:noFill/>
          </p:spPr>
          <p:txBody>
            <a:bodyPr wrap="square" rtlCol="0">
              <a:spAutoFit/>
            </a:bodyPr>
            <a:lstStyle/>
            <a:p>
              <a:r>
                <a:rPr lang="en-US" sz="1600" b="1"/>
                <a:t>Years</a:t>
              </a:r>
            </a:p>
          </p:txBody>
        </p:sp>
        <p:sp>
          <p:nvSpPr>
            <p:cNvPr id="172" name="Rectangle 171">
              <a:extLst>
                <a:ext uri="{FF2B5EF4-FFF2-40B4-BE49-F238E27FC236}">
                  <a16:creationId xmlns:a16="http://schemas.microsoft.com/office/drawing/2014/main" id="{00E70B72-6427-154A-9F40-73BE45994573}"/>
                </a:ext>
              </a:extLst>
            </p:cNvPr>
            <p:cNvSpPr/>
            <p:nvPr/>
          </p:nvSpPr>
          <p:spPr>
            <a:xfrm>
              <a:off x="700603" y="5343906"/>
              <a:ext cx="1915484" cy="646331"/>
            </a:xfrm>
            <a:prstGeom prst="rect">
              <a:avLst/>
            </a:prstGeom>
          </p:spPr>
          <p:txBody>
            <a:bodyPr wrap="square">
              <a:spAutoFit/>
            </a:bodyPr>
            <a:lstStyle/>
            <a:p>
              <a:r>
                <a:rPr lang="en-US" sz="3600" b="1"/>
                <a:t>10+</a:t>
              </a:r>
            </a:p>
          </p:txBody>
        </p:sp>
      </p:grpSp>
      <p:cxnSp>
        <p:nvCxnSpPr>
          <p:cNvPr id="173" name="Straight Connector 172">
            <a:extLst>
              <a:ext uri="{FF2B5EF4-FFF2-40B4-BE49-F238E27FC236}">
                <a16:creationId xmlns:a16="http://schemas.microsoft.com/office/drawing/2014/main" id="{046F8E49-34DE-F647-B13F-3F5443C6D426}"/>
              </a:ext>
            </a:extLst>
          </p:cNvPr>
          <p:cNvCxnSpPr/>
          <p:nvPr/>
        </p:nvCxnSpPr>
        <p:spPr>
          <a:xfrm>
            <a:off x="10044262" y="4690065"/>
            <a:ext cx="0" cy="7036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BE95507-5189-BD4A-A297-679C081904FB}"/>
              </a:ext>
            </a:extLst>
          </p:cNvPr>
          <p:cNvCxnSpPr>
            <a:cxnSpLocks/>
          </p:cNvCxnSpPr>
          <p:nvPr/>
        </p:nvCxnSpPr>
        <p:spPr>
          <a:xfrm flipV="1">
            <a:off x="7157811" y="1696194"/>
            <a:ext cx="631329" cy="2803033"/>
          </a:xfrm>
          <a:prstGeom prst="straightConnector1">
            <a:avLst/>
          </a:prstGeom>
          <a:ln w="38100">
            <a:solidFill>
              <a:schemeClr val="bg2">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0A2AA92-3F11-C843-A3A2-E35D8D266E32}"/>
              </a:ext>
            </a:extLst>
          </p:cNvPr>
          <p:cNvCxnSpPr>
            <a:cxnSpLocks/>
          </p:cNvCxnSpPr>
          <p:nvPr/>
        </p:nvCxnSpPr>
        <p:spPr>
          <a:xfrm>
            <a:off x="7214723" y="5393725"/>
            <a:ext cx="570946" cy="0"/>
          </a:xfrm>
          <a:prstGeom prst="straightConnector1">
            <a:avLst/>
          </a:prstGeom>
          <a:ln w="38100">
            <a:solidFill>
              <a:schemeClr val="bg2">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8" name="Picture 301">
            <a:extLst>
              <a:ext uri="{FF2B5EF4-FFF2-40B4-BE49-F238E27FC236}">
                <a16:creationId xmlns:a16="http://schemas.microsoft.com/office/drawing/2014/main" id="{AF68AD41-A24C-1043-A44A-A8CAF7A309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14089" y="1455936"/>
            <a:ext cx="459196"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DF723C83-BB59-A746-9C11-8E2658849E25}"/>
              </a:ext>
            </a:extLst>
          </p:cNvPr>
          <p:cNvPicPr>
            <a:picLocks noChangeAspect="1"/>
          </p:cNvPicPr>
          <p:nvPr/>
        </p:nvPicPr>
        <p:blipFill>
          <a:blip r:embed="rId5">
            <a:duotone>
              <a:schemeClr val="bg2">
                <a:shade val="45000"/>
                <a:satMod val="135000"/>
              </a:schemeClr>
              <a:prstClr val="white"/>
            </a:duotone>
          </a:blip>
          <a:stretch>
            <a:fillRect/>
          </a:stretch>
        </p:blipFill>
        <p:spPr>
          <a:xfrm>
            <a:off x="10504774" y="2254427"/>
            <a:ext cx="530107" cy="634437"/>
          </a:xfrm>
          <a:prstGeom prst="rect">
            <a:avLst/>
          </a:prstGeom>
        </p:spPr>
      </p:pic>
      <p:pic>
        <p:nvPicPr>
          <p:cNvPr id="49" name="Picture 48">
            <a:extLst>
              <a:ext uri="{FF2B5EF4-FFF2-40B4-BE49-F238E27FC236}">
                <a16:creationId xmlns:a16="http://schemas.microsoft.com/office/drawing/2014/main" id="{9D3776B9-41D7-1041-BEB6-5B822306D9A1}"/>
              </a:ext>
            </a:extLst>
          </p:cNvPr>
          <p:cNvPicPr>
            <a:picLocks noChangeAspect="1"/>
          </p:cNvPicPr>
          <p:nvPr/>
        </p:nvPicPr>
        <p:blipFill>
          <a:blip r:embed="rId6">
            <a:duotone>
              <a:schemeClr val="bg2">
                <a:shade val="45000"/>
                <a:satMod val="135000"/>
              </a:schemeClr>
              <a:prstClr val="white"/>
            </a:duotone>
          </a:blip>
          <a:stretch>
            <a:fillRect/>
          </a:stretch>
        </p:blipFill>
        <p:spPr>
          <a:xfrm>
            <a:off x="8581110" y="3490585"/>
            <a:ext cx="642505" cy="642504"/>
          </a:xfrm>
          <a:prstGeom prst="rect">
            <a:avLst/>
          </a:prstGeom>
          <a:ln>
            <a:noFill/>
          </a:ln>
        </p:spPr>
      </p:pic>
      <p:pic>
        <p:nvPicPr>
          <p:cNvPr id="51" name="Picture 50" descr="icon-NOC-SOC-3.emf">
            <a:extLst>
              <a:ext uri="{FF2B5EF4-FFF2-40B4-BE49-F238E27FC236}">
                <a16:creationId xmlns:a16="http://schemas.microsoft.com/office/drawing/2014/main" id="{3F0193A3-C706-4F42-A9E6-6B670793DE8A}"/>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459701" y="2256069"/>
            <a:ext cx="1036359" cy="690235"/>
          </a:xfrm>
          <a:prstGeom prst="rect">
            <a:avLst/>
          </a:prstGeom>
        </p:spPr>
      </p:pic>
      <p:pic>
        <p:nvPicPr>
          <p:cNvPr id="52" name="Picture 51" descr="icon-automated.png">
            <a:extLst>
              <a:ext uri="{FF2B5EF4-FFF2-40B4-BE49-F238E27FC236}">
                <a16:creationId xmlns:a16="http://schemas.microsoft.com/office/drawing/2014/main" id="{7E6C0691-8D57-DB45-B1A0-78B41714D791}"/>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64437" y="3495270"/>
            <a:ext cx="715630" cy="640080"/>
          </a:xfrm>
          <a:prstGeom prst="rect">
            <a:avLst/>
          </a:prstGeom>
        </p:spPr>
      </p:pic>
      <p:grpSp>
        <p:nvGrpSpPr>
          <p:cNvPr id="44" name="Group 43">
            <a:extLst>
              <a:ext uri="{FF2B5EF4-FFF2-40B4-BE49-F238E27FC236}">
                <a16:creationId xmlns:a16="http://schemas.microsoft.com/office/drawing/2014/main" id="{C13BE528-6357-7B49-A858-66D1209B7F18}"/>
              </a:ext>
            </a:extLst>
          </p:cNvPr>
          <p:cNvGrpSpPr/>
          <p:nvPr/>
        </p:nvGrpSpPr>
        <p:grpSpPr>
          <a:xfrm>
            <a:off x="841335" y="1984724"/>
            <a:ext cx="6774479" cy="3458091"/>
            <a:chOff x="795146" y="2090022"/>
            <a:chExt cx="8003166" cy="3458091"/>
          </a:xfrm>
        </p:grpSpPr>
        <p:grpSp>
          <p:nvGrpSpPr>
            <p:cNvPr id="45" name="Group 44">
              <a:extLst>
                <a:ext uri="{FF2B5EF4-FFF2-40B4-BE49-F238E27FC236}">
                  <a16:creationId xmlns:a16="http://schemas.microsoft.com/office/drawing/2014/main" id="{30B100BF-0807-724E-BAB3-60553A9EE3F2}"/>
                </a:ext>
              </a:extLst>
            </p:cNvPr>
            <p:cNvGrpSpPr/>
            <p:nvPr/>
          </p:nvGrpSpPr>
          <p:grpSpPr>
            <a:xfrm>
              <a:off x="795146" y="2304276"/>
              <a:ext cx="7794641" cy="3227884"/>
              <a:chOff x="-3328137" y="2305821"/>
              <a:chExt cx="10442302" cy="2676099"/>
            </a:xfrm>
          </p:grpSpPr>
          <p:sp>
            <p:nvSpPr>
              <p:cNvPr id="54" name="Right Triangle 53">
                <a:extLst>
                  <a:ext uri="{FF2B5EF4-FFF2-40B4-BE49-F238E27FC236}">
                    <a16:creationId xmlns:a16="http://schemas.microsoft.com/office/drawing/2014/main" id="{92105349-009D-E046-B235-BD91E6432E94}"/>
                  </a:ext>
                </a:extLst>
              </p:cNvPr>
              <p:cNvSpPr/>
              <p:nvPr/>
            </p:nvSpPr>
            <p:spPr>
              <a:xfrm flipH="1">
                <a:off x="-1168618" y="2515206"/>
                <a:ext cx="7861582" cy="1452106"/>
              </a:xfrm>
              <a:prstGeom prst="rtTriangle">
                <a:avLst/>
              </a:prstGeom>
              <a:solidFill>
                <a:srgbClr val="6AD1E3">
                  <a:alpha val="60000"/>
                </a:srgbClr>
              </a:solidFill>
              <a:ln>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55" name="Rectangle 54">
                <a:extLst>
                  <a:ext uri="{FF2B5EF4-FFF2-40B4-BE49-F238E27FC236}">
                    <a16:creationId xmlns:a16="http://schemas.microsoft.com/office/drawing/2014/main" id="{F443C821-F326-4545-A5AF-C34BE4EEA816}"/>
                  </a:ext>
                </a:extLst>
              </p:cNvPr>
              <p:cNvSpPr/>
              <p:nvPr/>
            </p:nvSpPr>
            <p:spPr>
              <a:xfrm>
                <a:off x="-3268017" y="4176419"/>
                <a:ext cx="9957554" cy="805501"/>
              </a:xfrm>
              <a:prstGeom prst="rect">
                <a:avLst/>
              </a:prstGeom>
              <a:solidFill>
                <a:schemeClr val="bg2">
                  <a:lumMod val="5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a:p>
            </p:txBody>
          </p:sp>
          <p:sp>
            <p:nvSpPr>
              <p:cNvPr id="56" name="TextBox 55">
                <a:extLst>
                  <a:ext uri="{FF2B5EF4-FFF2-40B4-BE49-F238E27FC236}">
                    <a16:creationId xmlns:a16="http://schemas.microsoft.com/office/drawing/2014/main" id="{24F4120E-89A5-F24E-9DC8-906F318F1A6A}"/>
                  </a:ext>
                </a:extLst>
              </p:cNvPr>
              <p:cNvSpPr txBox="1"/>
              <p:nvPr/>
            </p:nvSpPr>
            <p:spPr>
              <a:xfrm rot="16200000">
                <a:off x="6814837" y="2681370"/>
                <a:ext cx="153152" cy="445505"/>
              </a:xfrm>
              <a:prstGeom prst="rect">
                <a:avLst/>
              </a:prstGeom>
              <a:noFill/>
            </p:spPr>
            <p:txBody>
              <a:bodyPr wrap="none" rtlCol="0">
                <a:spAutoFit/>
              </a:bodyPr>
              <a:lstStyle/>
              <a:p>
                <a:pPr algn="ctr" defTabSz="457189">
                  <a:lnSpc>
                    <a:spcPct val="95000"/>
                  </a:lnSpc>
                  <a:spcAft>
                    <a:spcPts val="600"/>
                  </a:spcAft>
                </a:pPr>
                <a:endParaRPr lang="en-US" sz="1400" b="1">
                  <a:solidFill>
                    <a:schemeClr val="accent3">
                      <a:lumMod val="75000"/>
                    </a:schemeClr>
                  </a:solidFill>
                  <a:cs typeface="Arial" panose="020B0604020202020204" pitchFamily="34" charset="0"/>
                </a:endParaRPr>
              </a:p>
            </p:txBody>
          </p:sp>
          <p:sp>
            <p:nvSpPr>
              <p:cNvPr id="57" name="Right Triangle 56">
                <a:extLst>
                  <a:ext uri="{FF2B5EF4-FFF2-40B4-BE49-F238E27FC236}">
                    <a16:creationId xmlns:a16="http://schemas.microsoft.com/office/drawing/2014/main" id="{19D32C42-C325-4E48-8367-BD91D4C496AD}"/>
                  </a:ext>
                </a:extLst>
              </p:cNvPr>
              <p:cNvSpPr/>
              <p:nvPr/>
            </p:nvSpPr>
            <p:spPr>
              <a:xfrm flipH="1">
                <a:off x="-3252627" y="3230722"/>
                <a:ext cx="9942164" cy="940262"/>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cxnSp>
            <p:nvCxnSpPr>
              <p:cNvPr id="58" name="Straight Arrow Connector 57">
                <a:extLst>
                  <a:ext uri="{FF2B5EF4-FFF2-40B4-BE49-F238E27FC236}">
                    <a16:creationId xmlns:a16="http://schemas.microsoft.com/office/drawing/2014/main" id="{25466E44-B53E-E747-A1B8-967A74F47EA7}"/>
                  </a:ext>
                </a:extLst>
              </p:cNvPr>
              <p:cNvCxnSpPr/>
              <p:nvPr/>
            </p:nvCxnSpPr>
            <p:spPr>
              <a:xfrm flipV="1">
                <a:off x="-3298938" y="2305821"/>
                <a:ext cx="9975106" cy="1604276"/>
              </a:xfrm>
              <a:prstGeom prst="straightConnector1">
                <a:avLst/>
              </a:prstGeom>
              <a:ln w="57150">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5E15427-74DA-6541-8BAA-82CFFACE79B9}"/>
                  </a:ext>
                </a:extLst>
              </p:cNvPr>
              <p:cNvSpPr txBox="1"/>
              <p:nvPr/>
            </p:nvSpPr>
            <p:spPr>
              <a:xfrm rot="20694110">
                <a:off x="-209855" y="2920381"/>
                <a:ext cx="2199762" cy="246233"/>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LEVEL2</a:t>
                </a:r>
              </a:p>
            </p:txBody>
          </p:sp>
          <p:sp>
            <p:nvSpPr>
              <p:cNvPr id="60" name="TextBox 59">
                <a:extLst>
                  <a:ext uri="{FF2B5EF4-FFF2-40B4-BE49-F238E27FC236}">
                    <a16:creationId xmlns:a16="http://schemas.microsoft.com/office/drawing/2014/main" id="{F936768B-638C-EE46-B1A6-0B38F08DE1AA}"/>
                  </a:ext>
                </a:extLst>
              </p:cNvPr>
              <p:cNvSpPr txBox="1"/>
              <p:nvPr/>
            </p:nvSpPr>
            <p:spPr>
              <a:xfrm rot="21008771">
                <a:off x="1283746" y="3166418"/>
                <a:ext cx="5508870" cy="246233"/>
              </a:xfrm>
              <a:prstGeom prst="rect">
                <a:avLst/>
              </a:prstGeom>
              <a:noFill/>
            </p:spPr>
            <p:txBody>
              <a:bodyPr wrap="square" rtlCol="0">
                <a:spAutoFit/>
              </a:bodyPr>
              <a:lstStyle/>
              <a:p>
                <a:pPr algn="r" defTabSz="457189">
                  <a:lnSpc>
                    <a:spcPct val="95000"/>
                  </a:lnSpc>
                  <a:spcAft>
                    <a:spcPts val="600"/>
                  </a:spcAft>
                </a:pPr>
                <a:r>
                  <a:rPr lang="en-US" sz="1400">
                    <a:solidFill>
                      <a:srgbClr val="253746"/>
                    </a:solidFill>
                    <a:cs typeface="Arial" panose="020B0604020202020204" pitchFamily="34" charset="0"/>
                  </a:rPr>
                  <a:t>Automated Response (</a:t>
                </a:r>
                <a:r>
                  <a:rPr lang="en-US" sz="1400" b="1" err="1">
                    <a:solidFill>
                      <a:srgbClr val="253746"/>
                    </a:solidFill>
                    <a:cs typeface="Arial" panose="020B0604020202020204" pitchFamily="34" charset="0"/>
                  </a:rPr>
                  <a:t>FortiSOAR</a:t>
                </a:r>
                <a:r>
                  <a:rPr lang="en-US" sz="1400">
                    <a:solidFill>
                      <a:srgbClr val="253746"/>
                    </a:solidFill>
                    <a:cs typeface="Arial" panose="020B0604020202020204" pitchFamily="34" charset="0"/>
                  </a:rPr>
                  <a:t>)</a:t>
                </a:r>
              </a:p>
            </p:txBody>
          </p:sp>
          <p:sp>
            <p:nvSpPr>
              <p:cNvPr id="61" name="TextBox 60">
                <a:extLst>
                  <a:ext uri="{FF2B5EF4-FFF2-40B4-BE49-F238E27FC236}">
                    <a16:creationId xmlns:a16="http://schemas.microsoft.com/office/drawing/2014/main" id="{60181D24-D0B6-284E-9AF4-6CF8A47885C8}"/>
                  </a:ext>
                </a:extLst>
              </p:cNvPr>
              <p:cNvSpPr txBox="1"/>
              <p:nvPr/>
            </p:nvSpPr>
            <p:spPr>
              <a:xfrm rot="20718447">
                <a:off x="-3328137" y="3453074"/>
                <a:ext cx="1938858" cy="246233"/>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LEVEL1</a:t>
                </a:r>
              </a:p>
            </p:txBody>
          </p:sp>
        </p:grpSp>
        <p:cxnSp>
          <p:nvCxnSpPr>
            <p:cNvPr id="46" name="Straight Connector 45">
              <a:extLst>
                <a:ext uri="{FF2B5EF4-FFF2-40B4-BE49-F238E27FC236}">
                  <a16:creationId xmlns:a16="http://schemas.microsoft.com/office/drawing/2014/main" id="{B24749EF-E933-6A44-9B56-4BE3BABF9828}"/>
                </a:ext>
              </a:extLst>
            </p:cNvPr>
            <p:cNvCxnSpPr>
              <a:cxnSpLocks/>
            </p:cNvCxnSpPr>
            <p:nvPr/>
          </p:nvCxnSpPr>
          <p:spPr>
            <a:xfrm>
              <a:off x="2531162" y="2090022"/>
              <a:ext cx="0" cy="345809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DBCAAF7-A7C6-8C4D-8C0A-90A3C74CD900}"/>
                </a:ext>
              </a:extLst>
            </p:cNvPr>
            <p:cNvCxnSpPr/>
            <p:nvPr/>
          </p:nvCxnSpPr>
          <p:spPr>
            <a:xfrm>
              <a:off x="5381605" y="2090022"/>
              <a:ext cx="0" cy="345809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19F9DEA-C493-A248-AAD9-F92B030095AA}"/>
                </a:ext>
              </a:extLst>
            </p:cNvPr>
            <p:cNvSpPr txBox="1"/>
            <p:nvPr/>
          </p:nvSpPr>
          <p:spPr>
            <a:xfrm>
              <a:off x="4614300" y="4163766"/>
              <a:ext cx="3473118" cy="297004"/>
            </a:xfrm>
            <a:prstGeom prst="rect">
              <a:avLst/>
            </a:prstGeom>
            <a:noFill/>
          </p:spPr>
          <p:txBody>
            <a:bodyPr wrap="none" rtlCol="0">
              <a:spAutoFit/>
            </a:bodyPr>
            <a:lstStyle/>
            <a:p>
              <a:pPr algn="r" defTabSz="457189">
                <a:lnSpc>
                  <a:spcPct val="95000"/>
                </a:lnSpc>
                <a:spcAft>
                  <a:spcPts val="600"/>
                </a:spcAft>
              </a:pPr>
              <a:r>
                <a:rPr lang="en-US" sz="1400">
                  <a:solidFill>
                    <a:schemeClr val="bg1"/>
                  </a:solidFill>
                  <a:cs typeface="Arial" panose="020B0604020202020204" pitchFamily="34" charset="0"/>
                </a:rPr>
                <a:t>Multi-Vendor</a:t>
              </a:r>
              <a:r>
                <a:rPr lang="en-US" sz="1400" i="1">
                  <a:solidFill>
                    <a:schemeClr val="bg1"/>
                  </a:solidFill>
                  <a:cs typeface="Arial" panose="020B0604020202020204" pitchFamily="34" charset="0"/>
                </a:rPr>
                <a:t> Visibility (</a:t>
              </a:r>
              <a:r>
                <a:rPr lang="en-US" sz="1400" b="1" err="1">
                  <a:solidFill>
                    <a:schemeClr val="bg1"/>
                  </a:solidFill>
                  <a:cs typeface="Arial" panose="020B0604020202020204" pitchFamily="34" charset="0"/>
                </a:rPr>
                <a:t>FortiSIEM</a:t>
              </a:r>
              <a:r>
                <a:rPr lang="en-US" sz="1400" i="1">
                  <a:solidFill>
                    <a:schemeClr val="bg1"/>
                  </a:solidFill>
                  <a:cs typeface="Arial" panose="020B0604020202020204" pitchFamily="34" charset="0"/>
                </a:rPr>
                <a:t>)</a:t>
              </a:r>
            </a:p>
          </p:txBody>
        </p:sp>
        <p:sp>
          <p:nvSpPr>
            <p:cNvPr id="50" name="TextBox 49">
              <a:extLst>
                <a:ext uri="{FF2B5EF4-FFF2-40B4-BE49-F238E27FC236}">
                  <a16:creationId xmlns:a16="http://schemas.microsoft.com/office/drawing/2014/main" id="{BB2A09B4-41B9-1A4C-98BF-F0B8C9223F9D}"/>
                </a:ext>
              </a:extLst>
            </p:cNvPr>
            <p:cNvSpPr txBox="1"/>
            <p:nvPr/>
          </p:nvSpPr>
          <p:spPr>
            <a:xfrm>
              <a:off x="1551336" y="4920990"/>
              <a:ext cx="7246976" cy="297004"/>
            </a:xfrm>
            <a:prstGeom prst="rect">
              <a:avLst/>
            </a:prstGeom>
            <a:noFill/>
          </p:spPr>
          <p:txBody>
            <a:bodyPr wrap="square" rtlCol="0">
              <a:spAutoFit/>
            </a:bodyPr>
            <a:lstStyle/>
            <a:p>
              <a:pPr defTabSz="457189">
                <a:lnSpc>
                  <a:spcPct val="95000"/>
                </a:lnSpc>
                <a:spcAft>
                  <a:spcPts val="600"/>
                </a:spcAft>
              </a:pPr>
              <a:r>
                <a:rPr lang="en-US" sz="1400">
                  <a:solidFill>
                    <a:schemeClr val="bg1"/>
                  </a:solidFill>
                  <a:cs typeface="Arial" panose="020B0604020202020204" pitchFamily="34" charset="0"/>
                </a:rPr>
                <a:t>Security Fabric Analytics &amp; Automation (</a:t>
              </a:r>
              <a:r>
                <a:rPr lang="en-US" sz="1400" b="1" err="1">
                  <a:solidFill>
                    <a:schemeClr val="bg1"/>
                  </a:solidFill>
                  <a:cs typeface="Arial" panose="020B0604020202020204" pitchFamily="34" charset="0"/>
                </a:rPr>
                <a:t>FortiAnalyzer</a:t>
              </a:r>
              <a:r>
                <a:rPr lang="en-US" sz="1400">
                  <a:solidFill>
                    <a:schemeClr val="bg1"/>
                  </a:solidFill>
                  <a:cs typeface="Arial" panose="020B0604020202020204" pitchFamily="34" charset="0"/>
                </a:rPr>
                <a:t>)</a:t>
              </a:r>
            </a:p>
          </p:txBody>
        </p:sp>
        <p:sp>
          <p:nvSpPr>
            <p:cNvPr id="53" name="TextBox 52">
              <a:extLst>
                <a:ext uri="{FF2B5EF4-FFF2-40B4-BE49-F238E27FC236}">
                  <a16:creationId xmlns:a16="http://schemas.microsoft.com/office/drawing/2014/main" id="{50086A19-46A9-2844-B1D8-8D22D6C422F6}"/>
                </a:ext>
              </a:extLst>
            </p:cNvPr>
            <p:cNvSpPr txBox="1"/>
            <p:nvPr/>
          </p:nvSpPr>
          <p:spPr>
            <a:xfrm rot="20694110">
              <a:off x="5870711" y="2339571"/>
              <a:ext cx="1642009" cy="297004"/>
            </a:xfrm>
            <a:prstGeom prst="rect">
              <a:avLst/>
            </a:prstGeom>
            <a:noFill/>
          </p:spPr>
          <p:txBody>
            <a:bodyPr wrap="square" rtlCol="0">
              <a:spAutoFit/>
            </a:bodyPr>
            <a:lstStyle/>
            <a:p>
              <a:pPr algn="ctr" defTabSz="457189">
                <a:lnSpc>
                  <a:spcPct val="95000"/>
                </a:lnSpc>
                <a:spcAft>
                  <a:spcPts val="600"/>
                </a:spcAft>
              </a:pPr>
              <a:r>
                <a:rPr lang="en-US" sz="1400" b="1">
                  <a:solidFill>
                    <a:schemeClr val="accent3">
                      <a:lumMod val="75000"/>
                    </a:schemeClr>
                  </a:solidFill>
                  <a:cs typeface="Arial" panose="020B0604020202020204" pitchFamily="34" charset="0"/>
                </a:rPr>
                <a:t>LEVEL3</a:t>
              </a:r>
            </a:p>
          </p:txBody>
        </p:sp>
      </p:grpSp>
    </p:spTree>
    <p:extLst>
      <p:ext uri="{BB962C8B-B14F-4D97-AF65-F5344CB8AC3E}">
        <p14:creationId xmlns:p14="http://schemas.microsoft.com/office/powerpoint/2010/main" val="384654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25D48F-DF0D-4100-90F0-E32D7C90BAFF}"/>
              </a:ext>
            </a:extLst>
          </p:cNvPr>
          <p:cNvSpPr>
            <a:spLocks noGrp="1"/>
          </p:cNvSpPr>
          <p:nvPr>
            <p:ph type="title"/>
          </p:nvPr>
        </p:nvSpPr>
        <p:spPr>
          <a:xfrm>
            <a:off x="161498" y="319459"/>
            <a:ext cx="10837164" cy="726454"/>
          </a:xfrm>
        </p:spPr>
        <p:txBody>
          <a:bodyPr/>
          <a:lstStyle/>
          <a:p>
            <a:r>
              <a:rPr lang="es-EC" dirty="0"/>
              <a:t>¿Qué son los casos de uso de </a:t>
            </a:r>
            <a:r>
              <a:rPr lang="es-EC" dirty="0" err="1"/>
              <a:t>FortiAnalyzer</a:t>
            </a:r>
            <a:r>
              <a:rPr lang="es-EC" dirty="0"/>
              <a:t>?
</a:t>
            </a:r>
            <a:endParaRPr lang="en-US" dirty="0"/>
          </a:p>
        </p:txBody>
      </p:sp>
      <p:grpSp>
        <p:nvGrpSpPr>
          <p:cNvPr id="37" name="Group 36">
            <a:extLst>
              <a:ext uri="{FF2B5EF4-FFF2-40B4-BE49-F238E27FC236}">
                <a16:creationId xmlns:a16="http://schemas.microsoft.com/office/drawing/2014/main" id="{66BBA740-6C9B-461F-9388-BC73B7489064}"/>
              </a:ext>
            </a:extLst>
          </p:cNvPr>
          <p:cNvGrpSpPr/>
          <p:nvPr/>
        </p:nvGrpSpPr>
        <p:grpSpPr>
          <a:xfrm>
            <a:off x="3984975" y="1466413"/>
            <a:ext cx="3574671" cy="1654124"/>
            <a:chOff x="3971972" y="1225326"/>
            <a:chExt cx="3574671" cy="1654124"/>
          </a:xfrm>
        </p:grpSpPr>
        <p:sp>
          <p:nvSpPr>
            <p:cNvPr id="9" name="Rectangle: Rounded Corners 8">
              <a:extLst>
                <a:ext uri="{FF2B5EF4-FFF2-40B4-BE49-F238E27FC236}">
                  <a16:creationId xmlns:a16="http://schemas.microsoft.com/office/drawing/2014/main" id="{04E30951-C90D-418D-95B8-884E16A4B1A5}"/>
                </a:ext>
              </a:extLst>
            </p:cNvPr>
            <p:cNvSpPr/>
            <p:nvPr/>
          </p:nvSpPr>
          <p:spPr>
            <a:xfrm>
              <a:off x="4038843" y="2571674"/>
              <a:ext cx="3507795" cy="3077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lnSpc>
                  <a:spcPct val="95000"/>
                </a:lnSpc>
                <a:spcAft>
                  <a:spcPts val="600"/>
                </a:spcAft>
              </a:pPr>
              <a:r>
                <a:rPr lang="en-US" sz="1400" dirty="0">
                  <a:solidFill>
                    <a:schemeClr val="bg1"/>
                  </a:solidFill>
                  <a:cs typeface="Arial"/>
                </a:rPr>
                <a:t>Improve Single Pane Visibility</a:t>
              </a:r>
              <a:endParaRPr lang="en-US" sz="1400" dirty="0">
                <a:solidFill>
                  <a:schemeClr val="bg1"/>
                </a:solidFill>
              </a:endParaRPr>
            </a:p>
          </p:txBody>
        </p:sp>
        <p:grpSp>
          <p:nvGrpSpPr>
            <p:cNvPr id="5" name="Group 4">
              <a:extLst>
                <a:ext uri="{FF2B5EF4-FFF2-40B4-BE49-F238E27FC236}">
                  <a16:creationId xmlns:a16="http://schemas.microsoft.com/office/drawing/2014/main" id="{96B4AA20-4DC7-4BFD-8CE6-B89F3AD6261E}"/>
                </a:ext>
              </a:extLst>
            </p:cNvPr>
            <p:cNvGrpSpPr/>
            <p:nvPr/>
          </p:nvGrpSpPr>
          <p:grpSpPr>
            <a:xfrm>
              <a:off x="3971972" y="1225326"/>
              <a:ext cx="3574671" cy="1537165"/>
              <a:chOff x="526805" y="1382339"/>
              <a:chExt cx="3574671" cy="1537165"/>
            </a:xfrm>
          </p:grpSpPr>
          <p:grpSp>
            <p:nvGrpSpPr>
              <p:cNvPr id="6" name="Group 5">
                <a:extLst>
                  <a:ext uri="{FF2B5EF4-FFF2-40B4-BE49-F238E27FC236}">
                    <a16:creationId xmlns:a16="http://schemas.microsoft.com/office/drawing/2014/main" id="{AA299ED1-BA43-471E-83C2-2530A5091F13}"/>
                  </a:ext>
                </a:extLst>
              </p:cNvPr>
              <p:cNvGrpSpPr/>
              <p:nvPr/>
            </p:nvGrpSpPr>
            <p:grpSpPr>
              <a:xfrm>
                <a:off x="526805" y="1382339"/>
                <a:ext cx="3502505" cy="1537165"/>
                <a:chOff x="520943" y="1923576"/>
                <a:chExt cx="3502505" cy="1537165"/>
              </a:xfrm>
            </p:grpSpPr>
            <p:sp>
              <p:nvSpPr>
                <p:cNvPr id="10" name="TextBox 9">
                  <a:extLst>
                    <a:ext uri="{FF2B5EF4-FFF2-40B4-BE49-F238E27FC236}">
                      <a16:creationId xmlns:a16="http://schemas.microsoft.com/office/drawing/2014/main" id="{766C2BFE-D13E-4C85-A145-4623DBA392DC}"/>
                    </a:ext>
                  </a:extLst>
                </p:cNvPr>
                <p:cNvSpPr txBox="1"/>
                <p:nvPr/>
              </p:nvSpPr>
              <p:spPr>
                <a:xfrm>
                  <a:off x="520943" y="1923576"/>
                  <a:ext cx="3195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600" b="1" dirty="0">
                      <a:solidFill>
                        <a:srgbClr val="19AFB5"/>
                      </a:solidFill>
                      <a:ea typeface="+mn-lt"/>
                      <a:cs typeface="+mn-lt"/>
                    </a:rPr>
                    <a:t>1. </a:t>
                  </a:r>
                  <a:r>
                    <a:rPr lang="en-US" sz="1600" b="1" dirty="0" err="1">
                      <a:solidFill>
                        <a:srgbClr val="19AFB5"/>
                      </a:solidFill>
                      <a:ea typeface="+mn-lt"/>
                      <a:cs typeface="+mn-lt"/>
                    </a:rPr>
                    <a:t>Análisis</a:t>
                  </a:r>
                  <a:r>
                    <a:rPr lang="en-US" sz="1600" b="1" dirty="0">
                      <a:solidFill>
                        <a:srgbClr val="19AFB5"/>
                      </a:solidFill>
                      <a:ea typeface="+mn-lt"/>
                      <a:cs typeface="+mn-lt"/>
                    </a:rPr>
                    <a:t> de Security Fabric
</a:t>
                  </a:r>
                  <a:endParaRPr lang="en-US" sz="1600" b="1" dirty="0">
                    <a:solidFill>
                      <a:srgbClr val="19AFB5"/>
                    </a:solidFill>
                    <a:cs typeface="Arial"/>
                  </a:endParaRPr>
                </a:p>
              </p:txBody>
            </p:sp>
            <p:sp>
              <p:nvSpPr>
                <p:cNvPr id="12" name="TextBox 11">
                  <a:extLst>
                    <a:ext uri="{FF2B5EF4-FFF2-40B4-BE49-F238E27FC236}">
                      <a16:creationId xmlns:a16="http://schemas.microsoft.com/office/drawing/2014/main" id="{83F8A037-B028-46C9-B9BB-70C3C7526A58}"/>
                    </a:ext>
                  </a:extLst>
                </p:cNvPr>
                <p:cNvSpPr txBox="1"/>
                <p:nvPr/>
              </p:nvSpPr>
              <p:spPr>
                <a:xfrm>
                  <a:off x="529454" y="2294588"/>
                  <a:ext cx="3493994" cy="1166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s-EC" sz="1200" dirty="0"/>
                    <a:t>Simplifique la visibilidad en todo el tejido de seguridad, consolidando estratégicamente las operaciones  
</a:t>
                  </a:r>
                  <a:endParaRPr lang="en-GB" sz="1200" dirty="0"/>
                </a:p>
              </p:txBody>
            </p:sp>
          </p:grpSp>
          <p:cxnSp>
            <p:nvCxnSpPr>
              <p:cNvPr id="7" name="Straight Connector 6">
                <a:extLst>
                  <a:ext uri="{FF2B5EF4-FFF2-40B4-BE49-F238E27FC236}">
                    <a16:creationId xmlns:a16="http://schemas.microsoft.com/office/drawing/2014/main" id="{92CE0CB0-5B34-4656-9FE7-A57AEFC84207}"/>
                  </a:ext>
                </a:extLst>
              </p:cNvPr>
              <p:cNvCxnSpPr/>
              <p:nvPr/>
            </p:nvCxnSpPr>
            <p:spPr>
              <a:xfrm>
                <a:off x="535316" y="1723679"/>
                <a:ext cx="35661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a:extLst>
              <a:ext uri="{FF2B5EF4-FFF2-40B4-BE49-F238E27FC236}">
                <a16:creationId xmlns:a16="http://schemas.microsoft.com/office/drawing/2014/main" id="{56A3A631-15F3-4A49-99A9-86E7E25040F9}"/>
              </a:ext>
            </a:extLst>
          </p:cNvPr>
          <p:cNvGrpSpPr/>
          <p:nvPr/>
        </p:nvGrpSpPr>
        <p:grpSpPr>
          <a:xfrm>
            <a:off x="7820263" y="4241605"/>
            <a:ext cx="3566160" cy="1195825"/>
            <a:chOff x="535316" y="1723679"/>
            <a:chExt cx="3566160" cy="1195825"/>
          </a:xfrm>
        </p:grpSpPr>
        <p:sp>
          <p:nvSpPr>
            <p:cNvPr id="24" name="TextBox 23">
              <a:extLst>
                <a:ext uri="{FF2B5EF4-FFF2-40B4-BE49-F238E27FC236}">
                  <a16:creationId xmlns:a16="http://schemas.microsoft.com/office/drawing/2014/main" id="{89484B10-A53F-4E69-B016-871FCE5445A9}"/>
                </a:ext>
              </a:extLst>
            </p:cNvPr>
            <p:cNvSpPr txBox="1"/>
            <p:nvPr/>
          </p:nvSpPr>
          <p:spPr>
            <a:xfrm>
              <a:off x="535316" y="1753351"/>
              <a:ext cx="3493994" cy="1166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s-EC" sz="1200" dirty="0"/>
                <a:t>Automatización para operaciones más rápidas, maximizando el personal existente y el aumento de SOC
</a:t>
              </a:r>
              <a:endParaRPr lang="en-GB" sz="1200" dirty="0"/>
            </a:p>
          </p:txBody>
        </p:sp>
        <p:cxnSp>
          <p:nvCxnSpPr>
            <p:cNvPr id="21" name="Straight Connector 20">
              <a:extLst>
                <a:ext uri="{FF2B5EF4-FFF2-40B4-BE49-F238E27FC236}">
                  <a16:creationId xmlns:a16="http://schemas.microsoft.com/office/drawing/2014/main" id="{F1EF1235-053E-445F-A18B-B46010DE70C5}"/>
                </a:ext>
              </a:extLst>
            </p:cNvPr>
            <p:cNvCxnSpPr/>
            <p:nvPr/>
          </p:nvCxnSpPr>
          <p:spPr>
            <a:xfrm>
              <a:off x="535316" y="1723679"/>
              <a:ext cx="35661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5CD33D4-0ADC-46E1-8006-8527B706C498}"/>
              </a:ext>
            </a:extLst>
          </p:cNvPr>
          <p:cNvGrpSpPr/>
          <p:nvPr/>
        </p:nvGrpSpPr>
        <p:grpSpPr>
          <a:xfrm>
            <a:off x="3921320" y="3644831"/>
            <a:ext cx="3593351" cy="1663165"/>
            <a:chOff x="521028" y="1133279"/>
            <a:chExt cx="3593351" cy="1663165"/>
          </a:xfrm>
        </p:grpSpPr>
        <p:grpSp>
          <p:nvGrpSpPr>
            <p:cNvPr id="26" name="Group 25">
              <a:extLst>
                <a:ext uri="{FF2B5EF4-FFF2-40B4-BE49-F238E27FC236}">
                  <a16:creationId xmlns:a16="http://schemas.microsoft.com/office/drawing/2014/main" id="{8F3C3C2E-7E8E-4D2A-840B-20AD269E0735}"/>
                </a:ext>
              </a:extLst>
            </p:cNvPr>
            <p:cNvGrpSpPr/>
            <p:nvPr/>
          </p:nvGrpSpPr>
          <p:grpSpPr>
            <a:xfrm>
              <a:off x="521028" y="1133279"/>
              <a:ext cx="3593351" cy="1663165"/>
              <a:chOff x="515166" y="1674516"/>
              <a:chExt cx="3593351" cy="1663165"/>
            </a:xfrm>
          </p:grpSpPr>
          <p:sp>
            <p:nvSpPr>
              <p:cNvPr id="28" name="TextBox 27">
                <a:extLst>
                  <a:ext uri="{FF2B5EF4-FFF2-40B4-BE49-F238E27FC236}">
                    <a16:creationId xmlns:a16="http://schemas.microsoft.com/office/drawing/2014/main" id="{783B917D-27D9-41CD-9FBC-FD2147E8E481}"/>
                  </a:ext>
                </a:extLst>
              </p:cNvPr>
              <p:cNvSpPr txBox="1"/>
              <p:nvPr/>
            </p:nvSpPr>
            <p:spPr>
              <a:xfrm>
                <a:off x="533847" y="1674516"/>
                <a:ext cx="35746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s-EC" sz="1600" b="1" dirty="0">
                    <a:solidFill>
                      <a:srgbClr val="19AFB5"/>
                    </a:solidFill>
                    <a:ea typeface="+mn-lt"/>
                    <a:cs typeface="+mn-lt"/>
                  </a:rPr>
                  <a:t>2. Detección avanzada de amenazas
</a:t>
                </a:r>
                <a:endParaRPr lang="en-US" sz="1600" b="1" dirty="0">
                  <a:solidFill>
                    <a:srgbClr val="19AFB5"/>
                  </a:solidFill>
                  <a:ea typeface="+mn-lt"/>
                  <a:cs typeface="+mn-lt"/>
                </a:endParaRPr>
              </a:p>
            </p:txBody>
          </p:sp>
          <p:sp>
            <p:nvSpPr>
              <p:cNvPr id="30" name="TextBox 29">
                <a:extLst>
                  <a:ext uri="{FF2B5EF4-FFF2-40B4-BE49-F238E27FC236}">
                    <a16:creationId xmlns:a16="http://schemas.microsoft.com/office/drawing/2014/main" id="{1AFB7A3B-BC20-449C-8C72-E7802F3DAEFB}"/>
                  </a:ext>
                </a:extLst>
              </p:cNvPr>
              <p:cNvSpPr txBox="1"/>
              <p:nvPr/>
            </p:nvSpPr>
            <p:spPr>
              <a:xfrm>
                <a:off x="515166" y="2448527"/>
                <a:ext cx="3566160" cy="889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s-EC" sz="1200" dirty="0">
                    <a:latin typeface="Arial" panose="020B0604020202020204" pitchFamily="34" charset="0"/>
                  </a:rPr>
                  <a:t>Detecte anomalías de red y seguridad en tiempo real, reduciendo el MTTD
</a:t>
                </a:r>
                <a:endParaRPr lang="en-US" sz="1200" dirty="0">
                  <a:latin typeface="Arial" panose="020B0604020202020204" pitchFamily="34" charset="0"/>
                </a:endParaRPr>
              </a:p>
            </p:txBody>
          </p:sp>
        </p:grpSp>
        <p:cxnSp>
          <p:nvCxnSpPr>
            <p:cNvPr id="27" name="Straight Connector 26">
              <a:extLst>
                <a:ext uri="{FF2B5EF4-FFF2-40B4-BE49-F238E27FC236}">
                  <a16:creationId xmlns:a16="http://schemas.microsoft.com/office/drawing/2014/main" id="{D77303F7-E02A-4D50-BEDD-38B0E6757CF1}"/>
                </a:ext>
              </a:extLst>
            </p:cNvPr>
            <p:cNvCxnSpPr/>
            <p:nvPr/>
          </p:nvCxnSpPr>
          <p:spPr>
            <a:xfrm>
              <a:off x="535316" y="1723679"/>
              <a:ext cx="35661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DB8F026A-8291-45DF-B770-8CF1D8C4E9E2}"/>
              </a:ext>
            </a:extLst>
          </p:cNvPr>
          <p:cNvSpPr txBox="1"/>
          <p:nvPr/>
        </p:nvSpPr>
        <p:spPr>
          <a:xfrm>
            <a:off x="856188" y="4134980"/>
            <a:ext cx="2253673" cy="369332"/>
          </a:xfrm>
          <a:prstGeom prst="rect">
            <a:avLst/>
          </a:prstGeom>
          <a:noFill/>
        </p:spPr>
        <p:txBody>
          <a:bodyPr wrap="square" rtlCol="0">
            <a:spAutoFit/>
          </a:bodyPr>
          <a:lstStyle/>
          <a:p>
            <a:pPr defTabSz="457189">
              <a:lnSpc>
                <a:spcPct val="90000"/>
              </a:lnSpc>
              <a:spcBef>
                <a:spcPts val="300"/>
              </a:spcBef>
            </a:pPr>
            <a:r>
              <a:rPr lang="en-US" sz="2000" err="1">
                <a:solidFill>
                  <a:srgbClr val="000000"/>
                </a:solidFill>
                <a:cs typeface="Arial" panose="020B0604020202020204" pitchFamily="34" charset="0"/>
              </a:rPr>
              <a:t>FortiAnalyzer</a:t>
            </a:r>
            <a:endParaRPr lang="en-US" sz="2000">
              <a:solidFill>
                <a:srgbClr val="000000"/>
              </a:solidFill>
              <a:cs typeface="Arial" panose="020B0604020202020204" pitchFamily="34" charset="0"/>
            </a:endParaRPr>
          </a:p>
        </p:txBody>
      </p:sp>
      <p:cxnSp>
        <p:nvCxnSpPr>
          <p:cNvPr id="46" name="Straight Connector 45">
            <a:extLst>
              <a:ext uri="{FF2B5EF4-FFF2-40B4-BE49-F238E27FC236}">
                <a16:creationId xmlns:a16="http://schemas.microsoft.com/office/drawing/2014/main" id="{219E209B-562C-47F9-A8F3-CC9D9BE374E2}"/>
              </a:ext>
            </a:extLst>
          </p:cNvPr>
          <p:cNvCxnSpPr>
            <a:cxnSpLocks/>
          </p:cNvCxnSpPr>
          <p:nvPr/>
        </p:nvCxnSpPr>
        <p:spPr>
          <a:xfrm>
            <a:off x="2890987" y="3445164"/>
            <a:ext cx="68349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3B0C56-1E44-4A91-B9B8-CDECE338A0B6}"/>
              </a:ext>
            </a:extLst>
          </p:cNvPr>
          <p:cNvCxnSpPr>
            <a:cxnSpLocks/>
          </p:cNvCxnSpPr>
          <p:nvPr/>
        </p:nvCxnSpPr>
        <p:spPr>
          <a:xfrm rot="5400000">
            <a:off x="1242757" y="3634023"/>
            <a:ext cx="46634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72BD3123-44A0-4ACB-BB08-EA0CAEE93708}"/>
              </a:ext>
            </a:extLst>
          </p:cNvPr>
          <p:cNvSpPr/>
          <p:nvPr/>
        </p:nvSpPr>
        <p:spPr>
          <a:xfrm>
            <a:off x="3993486" y="5249799"/>
            <a:ext cx="3507795" cy="3077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lnSpc>
                <a:spcPct val="95000"/>
              </a:lnSpc>
              <a:spcAft>
                <a:spcPts val="600"/>
              </a:spcAft>
            </a:pPr>
            <a:r>
              <a:rPr lang="en-US" sz="1400">
                <a:solidFill>
                  <a:schemeClr val="bg1"/>
                </a:solidFill>
              </a:rPr>
              <a:t>Improve SOC Effectiveness</a:t>
            </a:r>
          </a:p>
        </p:txBody>
      </p:sp>
      <p:grpSp>
        <p:nvGrpSpPr>
          <p:cNvPr id="39" name="Group 38">
            <a:extLst>
              <a:ext uri="{FF2B5EF4-FFF2-40B4-BE49-F238E27FC236}">
                <a16:creationId xmlns:a16="http://schemas.microsoft.com/office/drawing/2014/main" id="{0BC88F0D-C66C-49C6-AF6B-FE6F765791B9}"/>
              </a:ext>
            </a:extLst>
          </p:cNvPr>
          <p:cNvGrpSpPr/>
          <p:nvPr/>
        </p:nvGrpSpPr>
        <p:grpSpPr>
          <a:xfrm>
            <a:off x="7861121" y="1467508"/>
            <a:ext cx="3574670" cy="1653029"/>
            <a:chOff x="7848118" y="1226421"/>
            <a:chExt cx="3574670" cy="1653029"/>
          </a:xfrm>
        </p:grpSpPr>
        <p:grpSp>
          <p:nvGrpSpPr>
            <p:cNvPr id="31" name="Group 30">
              <a:extLst>
                <a:ext uri="{FF2B5EF4-FFF2-40B4-BE49-F238E27FC236}">
                  <a16:creationId xmlns:a16="http://schemas.microsoft.com/office/drawing/2014/main" id="{89D833DF-BECA-4A6F-B1AB-09A10C4E257C}"/>
                </a:ext>
              </a:extLst>
            </p:cNvPr>
            <p:cNvGrpSpPr/>
            <p:nvPr/>
          </p:nvGrpSpPr>
          <p:grpSpPr>
            <a:xfrm>
              <a:off x="7848118" y="1226421"/>
              <a:ext cx="3574670" cy="1260166"/>
              <a:chOff x="526806" y="1382339"/>
              <a:chExt cx="3574670" cy="1260166"/>
            </a:xfrm>
          </p:grpSpPr>
          <p:grpSp>
            <p:nvGrpSpPr>
              <p:cNvPr id="32" name="Group 31">
                <a:extLst>
                  <a:ext uri="{FF2B5EF4-FFF2-40B4-BE49-F238E27FC236}">
                    <a16:creationId xmlns:a16="http://schemas.microsoft.com/office/drawing/2014/main" id="{9E5AEE99-E0B2-4E5C-852C-E6E8836B051B}"/>
                  </a:ext>
                </a:extLst>
              </p:cNvPr>
              <p:cNvGrpSpPr/>
              <p:nvPr/>
            </p:nvGrpSpPr>
            <p:grpSpPr>
              <a:xfrm>
                <a:off x="526806" y="1382339"/>
                <a:ext cx="3574670" cy="1260166"/>
                <a:chOff x="520944" y="1923576"/>
                <a:chExt cx="3574670" cy="1260166"/>
              </a:xfrm>
            </p:grpSpPr>
            <p:sp>
              <p:nvSpPr>
                <p:cNvPr id="34" name="TextBox 33">
                  <a:extLst>
                    <a:ext uri="{FF2B5EF4-FFF2-40B4-BE49-F238E27FC236}">
                      <a16:creationId xmlns:a16="http://schemas.microsoft.com/office/drawing/2014/main" id="{5B6D2F7C-6612-4EBF-8AC2-A82EB489917A}"/>
                    </a:ext>
                  </a:extLst>
                </p:cNvPr>
                <p:cNvSpPr txBox="1"/>
                <p:nvPr/>
              </p:nvSpPr>
              <p:spPr>
                <a:xfrm>
                  <a:off x="520944" y="1923576"/>
                  <a:ext cx="35746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600" b="1" dirty="0">
                      <a:solidFill>
                        <a:srgbClr val="19AFB5"/>
                      </a:solidFill>
                      <a:ea typeface="+mn-lt"/>
                      <a:cs typeface="+mn-lt"/>
                    </a:rPr>
                    <a:t>3. </a:t>
                  </a:r>
                  <a:r>
                    <a:rPr lang="en-US" sz="1600" b="1" dirty="0" err="1">
                      <a:solidFill>
                        <a:srgbClr val="19AFB5"/>
                      </a:solidFill>
                      <a:ea typeface="+mn-lt"/>
                      <a:cs typeface="+mn-lt"/>
                    </a:rPr>
                    <a:t>Conformidad</a:t>
                  </a:r>
                  <a:endParaRPr lang="en-US" sz="1600" b="1" dirty="0">
                    <a:solidFill>
                      <a:srgbClr val="19AFB5"/>
                    </a:solidFill>
                    <a:ea typeface="+mn-lt"/>
                    <a:cs typeface="+mn-lt"/>
                  </a:endParaRPr>
                </a:p>
              </p:txBody>
            </p:sp>
            <p:sp>
              <p:nvSpPr>
                <p:cNvPr id="36" name="TextBox 35">
                  <a:extLst>
                    <a:ext uri="{FF2B5EF4-FFF2-40B4-BE49-F238E27FC236}">
                      <a16:creationId xmlns:a16="http://schemas.microsoft.com/office/drawing/2014/main" id="{0C39DEE0-EEAA-4DC5-B346-4A2A8BB557A9}"/>
                    </a:ext>
                  </a:extLst>
                </p:cNvPr>
                <p:cNvSpPr txBox="1"/>
                <p:nvPr/>
              </p:nvSpPr>
              <p:spPr>
                <a:xfrm>
                  <a:off x="529454" y="2294588"/>
                  <a:ext cx="3493994" cy="889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s-EC" sz="1200" dirty="0">
                      <a:latin typeface="Arial" panose="020B0604020202020204" pitchFamily="34" charset="0"/>
                    </a:rPr>
                    <a:t>Automatice el cumplimiento aprovechando la calificación de seguridad
</a:t>
                  </a:r>
                  <a:endParaRPr lang="en-US" sz="1200" dirty="0">
                    <a:latin typeface="Arial" panose="020B0604020202020204" pitchFamily="34" charset="0"/>
                  </a:endParaRPr>
                </a:p>
              </p:txBody>
            </p:sp>
          </p:grpSp>
          <p:cxnSp>
            <p:nvCxnSpPr>
              <p:cNvPr id="33" name="Straight Connector 32">
                <a:extLst>
                  <a:ext uri="{FF2B5EF4-FFF2-40B4-BE49-F238E27FC236}">
                    <a16:creationId xmlns:a16="http://schemas.microsoft.com/office/drawing/2014/main" id="{B5014909-DAFC-4C34-92C3-EC1CB8B1A8C3}"/>
                  </a:ext>
                </a:extLst>
              </p:cNvPr>
              <p:cNvCxnSpPr/>
              <p:nvPr/>
            </p:nvCxnSpPr>
            <p:spPr>
              <a:xfrm>
                <a:off x="535316" y="1723679"/>
                <a:ext cx="35661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8" name="Rectangle: Rounded Corners 47">
              <a:extLst>
                <a:ext uri="{FF2B5EF4-FFF2-40B4-BE49-F238E27FC236}">
                  <a16:creationId xmlns:a16="http://schemas.microsoft.com/office/drawing/2014/main" id="{598EB67A-639C-4FDD-B593-900BAFA83CB9}"/>
                </a:ext>
              </a:extLst>
            </p:cNvPr>
            <p:cNvSpPr/>
            <p:nvPr/>
          </p:nvSpPr>
          <p:spPr>
            <a:xfrm>
              <a:off x="7914989" y="2571674"/>
              <a:ext cx="3507795" cy="3077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lnSpc>
                  <a:spcPct val="95000"/>
                </a:lnSpc>
                <a:spcAft>
                  <a:spcPts val="600"/>
                </a:spcAft>
              </a:pPr>
              <a:r>
                <a:rPr lang="en-US" sz="1400">
                  <a:solidFill>
                    <a:schemeClr val="bg1"/>
                  </a:solidFill>
                  <a:cs typeface="Arial"/>
                </a:rPr>
                <a:t>Reduce Complexities</a:t>
              </a:r>
              <a:endParaRPr lang="en-US" sz="1400">
                <a:solidFill>
                  <a:schemeClr val="bg1"/>
                </a:solidFill>
              </a:endParaRPr>
            </a:p>
          </p:txBody>
        </p:sp>
      </p:grpSp>
      <p:sp>
        <p:nvSpPr>
          <p:cNvPr id="49" name="Rectangle: Rounded Corners 48">
            <a:extLst>
              <a:ext uri="{FF2B5EF4-FFF2-40B4-BE49-F238E27FC236}">
                <a16:creationId xmlns:a16="http://schemas.microsoft.com/office/drawing/2014/main" id="{D3B65078-89CE-4B8C-B1F9-8783B831BE52}"/>
              </a:ext>
            </a:extLst>
          </p:cNvPr>
          <p:cNvSpPr/>
          <p:nvPr/>
        </p:nvSpPr>
        <p:spPr>
          <a:xfrm>
            <a:off x="7868329" y="5249799"/>
            <a:ext cx="3507795" cy="3077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lnSpc>
                <a:spcPct val="95000"/>
              </a:lnSpc>
              <a:spcAft>
                <a:spcPts val="600"/>
              </a:spcAft>
            </a:pPr>
            <a:r>
              <a:rPr lang="en-US" sz="1400">
                <a:solidFill>
                  <a:schemeClr val="bg1"/>
                </a:solidFill>
                <a:cs typeface="Arial"/>
              </a:rPr>
              <a:t>Accelerate L1-L3 Maturity </a:t>
            </a:r>
            <a:endParaRPr lang="en-US" sz="1400">
              <a:solidFill>
                <a:schemeClr val="bg1"/>
              </a:solidFill>
            </a:endParaRPr>
          </a:p>
        </p:txBody>
      </p:sp>
      <p:sp>
        <p:nvSpPr>
          <p:cNvPr id="35" name="TextBox 34">
            <a:extLst>
              <a:ext uri="{FF2B5EF4-FFF2-40B4-BE49-F238E27FC236}">
                <a16:creationId xmlns:a16="http://schemas.microsoft.com/office/drawing/2014/main" id="{98C470A6-5FFA-9943-98C5-24D38FFD7C01}"/>
              </a:ext>
            </a:extLst>
          </p:cNvPr>
          <p:cNvSpPr txBox="1"/>
          <p:nvPr/>
        </p:nvSpPr>
        <p:spPr>
          <a:xfrm>
            <a:off x="7811753" y="3900265"/>
            <a:ext cx="35746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189"/>
            <a:r>
              <a:rPr lang="en-US" sz="1600" b="1" dirty="0">
                <a:solidFill>
                  <a:srgbClr val="19AFB5"/>
                </a:solidFill>
                <a:ea typeface="+mn-lt"/>
                <a:cs typeface="+mn-lt"/>
              </a:rPr>
              <a:t>4. </a:t>
            </a:r>
            <a:r>
              <a:rPr lang="en-US" sz="1600" b="1" dirty="0" err="1">
                <a:solidFill>
                  <a:srgbClr val="19AFB5"/>
                </a:solidFill>
                <a:ea typeface="+mn-lt"/>
                <a:cs typeface="+mn-lt"/>
              </a:rPr>
              <a:t>Automatización</a:t>
            </a:r>
            <a:r>
              <a:rPr lang="en-US" sz="1600" b="1" dirty="0">
                <a:solidFill>
                  <a:srgbClr val="19AFB5"/>
                </a:solidFill>
                <a:ea typeface="+mn-lt"/>
                <a:cs typeface="+mn-lt"/>
              </a:rPr>
              <a:t> de la </a:t>
            </a:r>
            <a:r>
              <a:rPr lang="en-US" sz="1600" b="1" dirty="0" err="1">
                <a:solidFill>
                  <a:srgbClr val="19AFB5"/>
                </a:solidFill>
                <a:ea typeface="+mn-lt"/>
                <a:cs typeface="+mn-lt"/>
              </a:rPr>
              <a:t>seguridad</a:t>
            </a:r>
            <a:endParaRPr lang="en-US" sz="1600" b="1" dirty="0">
              <a:solidFill>
                <a:srgbClr val="19AFB5"/>
              </a:solidFill>
              <a:ea typeface="+mn-lt"/>
              <a:cs typeface="+mn-lt"/>
            </a:endParaRPr>
          </a:p>
        </p:txBody>
      </p:sp>
      <p:pic>
        <p:nvPicPr>
          <p:cNvPr id="38" name="Picture 95">
            <a:extLst>
              <a:ext uri="{FF2B5EF4-FFF2-40B4-BE49-F238E27FC236}">
                <a16:creationId xmlns:a16="http://schemas.microsoft.com/office/drawing/2014/main" id="{C18B54DD-DADF-D545-838A-BE8ADAD6222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0386" y="2538841"/>
            <a:ext cx="1481593" cy="1481593"/>
          </a:xfrm>
          <a:prstGeom prst="rect">
            <a:avLst/>
          </a:prstGeom>
        </p:spPr>
      </p:pic>
      <p:sp>
        <p:nvSpPr>
          <p:cNvPr id="2" name="Rectangle 1">
            <a:extLst>
              <a:ext uri="{FF2B5EF4-FFF2-40B4-BE49-F238E27FC236}">
                <a16:creationId xmlns:a16="http://schemas.microsoft.com/office/drawing/2014/main" id="{1ECD8A65-67F2-9143-AE8F-1D73BCE30D5E}"/>
              </a:ext>
            </a:extLst>
          </p:cNvPr>
          <p:cNvSpPr/>
          <p:nvPr/>
        </p:nvSpPr>
        <p:spPr>
          <a:xfrm>
            <a:off x="161498" y="573428"/>
            <a:ext cx="11922014" cy="830997"/>
          </a:xfrm>
          <a:prstGeom prst="rect">
            <a:avLst/>
          </a:prstGeom>
        </p:spPr>
        <p:txBody>
          <a:bodyPr wrap="square">
            <a:spAutoFit/>
          </a:bodyPr>
          <a:lstStyle/>
          <a:p>
            <a:r>
              <a:rPr lang="en-US" sz="1600" dirty="0">
                <a:solidFill>
                  <a:schemeClr val="bg1">
                    <a:lumMod val="50000"/>
                  </a:schemeClr>
                </a:solidFill>
                <a:ea typeface="Times New Roman" panose="02020603050405020304" pitchFamily="18" charset="0"/>
              </a:rPr>
              <a:t> </a:t>
            </a:r>
          </a:p>
          <a:p>
            <a:r>
              <a:rPr lang="es-EC" sz="1600" dirty="0">
                <a:ea typeface="Times New Roman" panose="02020603050405020304" pitchFamily="18" charset="0"/>
              </a:rPr>
              <a:t>Análisis consolidado de Security </a:t>
            </a:r>
            <a:r>
              <a:rPr lang="es-EC" sz="1600" dirty="0" err="1">
                <a:ea typeface="Times New Roman" panose="02020603050405020304" pitchFamily="18" charset="0"/>
              </a:rPr>
              <a:t>Fabric</a:t>
            </a:r>
            <a:r>
              <a:rPr lang="es-EC" sz="1600" dirty="0">
                <a:ea typeface="Times New Roman" panose="02020603050405020304" pitchFamily="18" charset="0"/>
              </a:rPr>
              <a:t>, visibilidad de un solo panel y automatización de alto valor
</a:t>
            </a:r>
            <a:endParaRPr lang="en-US" sz="1600" dirty="0"/>
          </a:p>
        </p:txBody>
      </p:sp>
    </p:spTree>
    <p:extLst>
      <p:ext uri="{BB962C8B-B14F-4D97-AF65-F5344CB8AC3E}">
        <p14:creationId xmlns:p14="http://schemas.microsoft.com/office/powerpoint/2010/main" val="27291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995962-9EDF-834D-89B3-EF7B051A1608}"/>
              </a:ext>
            </a:extLst>
          </p:cNvPr>
          <p:cNvSpPr>
            <a:spLocks noGrp="1"/>
          </p:cNvSpPr>
          <p:nvPr>
            <p:ph type="ctrTitle"/>
          </p:nvPr>
        </p:nvSpPr>
        <p:spPr>
          <a:xfrm>
            <a:off x="1949824" y="2427327"/>
            <a:ext cx="8550009" cy="1534889"/>
          </a:xfrm>
        </p:spPr>
        <p:txBody>
          <a:bodyPr/>
          <a:lstStyle/>
          <a:p>
            <a:r>
              <a:rPr lang="en-US" dirty="0" err="1"/>
              <a:t>FortiAnalyzer</a:t>
            </a:r>
            <a:r>
              <a:rPr lang="en-US" dirty="0"/>
              <a:t>: </a:t>
            </a:r>
            <a:r>
              <a:rPr lang="en-US" dirty="0" err="1"/>
              <a:t>Capacidades</a:t>
            </a:r>
            <a:r>
              <a:rPr lang="en-US" dirty="0"/>
              <a:t> clave</a:t>
            </a:r>
          </a:p>
        </p:txBody>
      </p:sp>
    </p:spTree>
    <p:extLst>
      <p:ext uri="{BB962C8B-B14F-4D97-AF65-F5344CB8AC3E}">
        <p14:creationId xmlns:p14="http://schemas.microsoft.com/office/powerpoint/2010/main" val="203350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54145F-11A0-EA49-A5E9-9E6E14BCF083}"/>
              </a:ext>
            </a:extLst>
          </p:cNvPr>
          <p:cNvSpPr>
            <a:spLocks noGrp="1"/>
          </p:cNvSpPr>
          <p:nvPr>
            <p:ph type="body" sz="quarter" idx="14"/>
          </p:nvPr>
        </p:nvSpPr>
        <p:spPr>
          <a:xfrm>
            <a:off x="8243198" y="1197406"/>
            <a:ext cx="2981378" cy="4652528"/>
          </a:xfrm>
        </p:spPr>
        <p:txBody>
          <a:bodyPr>
            <a:normAutofit fontScale="70000" lnSpcReduction="20000"/>
          </a:bodyPr>
          <a:lstStyle/>
          <a:p>
            <a:pPr marL="457200" indent="-457200">
              <a:buFont typeface="+mj-lt"/>
              <a:buAutoNum type="arabicPeriod"/>
            </a:pPr>
            <a:r>
              <a:rPr lang="en-US" dirty="0"/>
              <a:t>FortiGate</a:t>
            </a:r>
          </a:p>
          <a:p>
            <a:pPr marL="457200" indent="-457200">
              <a:buFont typeface="+mj-lt"/>
              <a:buAutoNum type="arabicPeriod"/>
            </a:pPr>
            <a:r>
              <a:rPr lang="en-US" dirty="0"/>
              <a:t>FortiClient</a:t>
            </a:r>
          </a:p>
          <a:p>
            <a:pPr marL="457200" indent="-457200">
              <a:buFont typeface="+mj-lt"/>
              <a:buAutoNum type="arabicPeriod"/>
            </a:pPr>
            <a:r>
              <a:rPr lang="en-US" dirty="0" err="1"/>
              <a:t>FortiNAC</a:t>
            </a:r>
            <a:endParaRPr lang="en-US" dirty="0"/>
          </a:p>
          <a:p>
            <a:pPr marL="457200" indent="-457200">
              <a:buFont typeface="+mj-lt"/>
              <a:buAutoNum type="arabicPeriod"/>
            </a:pPr>
            <a:r>
              <a:rPr lang="en-US" dirty="0" err="1"/>
              <a:t>FortiMail</a:t>
            </a:r>
            <a:endParaRPr lang="en-US" dirty="0"/>
          </a:p>
          <a:p>
            <a:pPr marL="457200" indent="-457200">
              <a:buFont typeface="+mj-lt"/>
              <a:buAutoNum type="arabicPeriod"/>
            </a:pPr>
            <a:r>
              <a:rPr lang="en-US" dirty="0" err="1"/>
              <a:t>FortiAuthenticator</a:t>
            </a:r>
            <a:endParaRPr lang="en-US" dirty="0"/>
          </a:p>
          <a:p>
            <a:pPr marL="457200" indent="-457200">
              <a:buFont typeface="+mj-lt"/>
              <a:buAutoNum type="arabicPeriod"/>
            </a:pPr>
            <a:r>
              <a:rPr lang="en-US" dirty="0" err="1"/>
              <a:t>FortiManager</a:t>
            </a:r>
            <a:endParaRPr lang="en-US" dirty="0"/>
          </a:p>
          <a:p>
            <a:pPr marL="457200" indent="-457200">
              <a:buFont typeface="+mj-lt"/>
              <a:buAutoNum type="arabicPeriod"/>
            </a:pPr>
            <a:r>
              <a:rPr lang="en-US" dirty="0" err="1"/>
              <a:t>FortiWeb</a:t>
            </a:r>
            <a:endParaRPr lang="en-US" dirty="0"/>
          </a:p>
          <a:p>
            <a:pPr marL="457200" indent="-457200">
              <a:buFont typeface="+mj-lt"/>
              <a:buAutoNum type="arabicPeriod"/>
            </a:pPr>
            <a:r>
              <a:rPr lang="en-US" dirty="0" err="1"/>
              <a:t>FortiSandbox</a:t>
            </a:r>
            <a:endParaRPr lang="en-US" dirty="0"/>
          </a:p>
          <a:p>
            <a:pPr marL="457200" indent="-457200">
              <a:buFont typeface="+mj-lt"/>
              <a:buAutoNum type="arabicPeriod"/>
            </a:pPr>
            <a:r>
              <a:rPr lang="en-US" dirty="0" err="1"/>
              <a:t>FortiCarrier</a:t>
            </a:r>
            <a:endParaRPr lang="en-US" dirty="0"/>
          </a:p>
          <a:p>
            <a:pPr marL="457200" indent="-457200">
              <a:buFont typeface="+mj-lt"/>
              <a:buAutoNum type="arabicPeriod"/>
            </a:pPr>
            <a:r>
              <a:rPr lang="en-US" dirty="0" err="1"/>
              <a:t>FortiCache</a:t>
            </a:r>
            <a:endParaRPr lang="en-US" dirty="0"/>
          </a:p>
          <a:p>
            <a:pPr marL="457200" indent="-457200">
              <a:buFont typeface="+mj-lt"/>
              <a:buAutoNum type="arabicPeriod"/>
            </a:pPr>
            <a:r>
              <a:rPr lang="en-US" dirty="0" err="1"/>
              <a:t>FortiDDos</a:t>
            </a:r>
            <a:endParaRPr lang="en-US" dirty="0"/>
          </a:p>
          <a:p>
            <a:pPr marL="457200" indent="-457200">
              <a:buFont typeface="+mj-lt"/>
              <a:buAutoNum type="arabicPeriod"/>
            </a:pPr>
            <a:r>
              <a:rPr lang="en-US" dirty="0" err="1"/>
              <a:t>FortiDeceptor</a:t>
            </a:r>
            <a:endParaRPr lang="en-US" dirty="0"/>
          </a:p>
          <a:p>
            <a:pPr marL="457200" indent="-457200">
              <a:buFont typeface="+mj-lt"/>
              <a:buAutoNum type="arabicPeriod"/>
            </a:pPr>
            <a:r>
              <a:rPr lang="en-US" dirty="0" err="1"/>
              <a:t>FortiProxy</a:t>
            </a:r>
            <a:endParaRPr lang="en-US" dirty="0"/>
          </a:p>
          <a:p>
            <a:pPr marL="457200" indent="-457200">
              <a:buFont typeface="+mj-lt"/>
              <a:buAutoNum type="arabicPeriod"/>
            </a:pPr>
            <a:r>
              <a:rPr lang="en-US" dirty="0"/>
              <a:t>Security Fabric</a:t>
            </a:r>
          </a:p>
          <a:p>
            <a:pPr marL="457200" indent="-457200">
              <a:buFont typeface="+mj-lt"/>
              <a:buAutoNum type="arabicPeriod"/>
            </a:pPr>
            <a:r>
              <a:rPr lang="en-US" dirty="0" err="1"/>
              <a:t>FortiRecorder</a:t>
            </a:r>
            <a:endParaRPr lang="en-US" dirty="0"/>
          </a:p>
          <a:p>
            <a:pPr marL="457200" indent="-457200">
              <a:buFont typeface="+mj-lt"/>
              <a:buAutoNum type="arabicPeriod"/>
            </a:pPr>
            <a:r>
              <a:rPr lang="en-US" dirty="0"/>
              <a:t>Generic Syslog</a:t>
            </a:r>
          </a:p>
        </p:txBody>
      </p:sp>
      <p:sp>
        <p:nvSpPr>
          <p:cNvPr id="2" name="Title 1">
            <a:extLst>
              <a:ext uri="{FF2B5EF4-FFF2-40B4-BE49-F238E27FC236}">
                <a16:creationId xmlns:a16="http://schemas.microsoft.com/office/drawing/2014/main" id="{48996699-58D7-5748-8513-ACA36ADD9A80}"/>
              </a:ext>
            </a:extLst>
          </p:cNvPr>
          <p:cNvSpPr>
            <a:spLocks noGrp="1"/>
          </p:cNvSpPr>
          <p:nvPr>
            <p:ph type="title"/>
          </p:nvPr>
        </p:nvSpPr>
        <p:spPr/>
        <p:txBody>
          <a:bodyPr/>
          <a:lstStyle/>
          <a:p>
            <a:r>
              <a:rPr lang="en-US"/>
              <a:t>Logging &amp; Reporting </a:t>
            </a:r>
          </a:p>
        </p:txBody>
      </p:sp>
      <p:sp>
        <p:nvSpPr>
          <p:cNvPr id="12" name="TextBox 11">
            <a:extLst>
              <a:ext uri="{FF2B5EF4-FFF2-40B4-BE49-F238E27FC236}">
                <a16:creationId xmlns:a16="http://schemas.microsoft.com/office/drawing/2014/main" id="{E47F9FDB-AB1B-7249-AB8F-4EC2036E8A22}"/>
              </a:ext>
            </a:extLst>
          </p:cNvPr>
          <p:cNvSpPr txBox="1"/>
          <p:nvPr/>
        </p:nvSpPr>
        <p:spPr>
          <a:xfrm rot="2700000">
            <a:off x="11501006" y="184093"/>
            <a:ext cx="558166" cy="415498"/>
          </a:xfrm>
          <a:prstGeom prst="rect">
            <a:avLst/>
          </a:prstGeom>
          <a:noFill/>
        </p:spPr>
        <p:txBody>
          <a:bodyPr wrap="none" rtlCol="0">
            <a:spAutoFit/>
          </a:bodyPr>
          <a:lstStyle/>
          <a:p>
            <a:pPr algn="ctr"/>
            <a:r>
              <a:rPr lang="en-US" sz="2100" b="1">
                <a:solidFill>
                  <a:srgbClr val="FFFFFF"/>
                </a:solidFill>
                <a:latin typeface="Arial"/>
                <a:cs typeface="Arial"/>
              </a:rPr>
              <a:t>6.4</a:t>
            </a:r>
          </a:p>
        </p:txBody>
      </p:sp>
      <p:grpSp>
        <p:nvGrpSpPr>
          <p:cNvPr id="11" name="Group 10">
            <a:extLst>
              <a:ext uri="{FF2B5EF4-FFF2-40B4-BE49-F238E27FC236}">
                <a16:creationId xmlns:a16="http://schemas.microsoft.com/office/drawing/2014/main" id="{4241C08C-C255-2040-9FFC-E7463956A779}"/>
              </a:ext>
            </a:extLst>
          </p:cNvPr>
          <p:cNvGrpSpPr/>
          <p:nvPr/>
        </p:nvGrpSpPr>
        <p:grpSpPr>
          <a:xfrm>
            <a:off x="1019237" y="1177929"/>
            <a:ext cx="6835660" cy="4672005"/>
            <a:chOff x="4603245" y="1004313"/>
            <a:chExt cx="6835659" cy="4972815"/>
          </a:xfrm>
        </p:grpSpPr>
        <p:sp>
          <p:nvSpPr>
            <p:cNvPr id="13" name="Rectangle 12">
              <a:extLst>
                <a:ext uri="{FF2B5EF4-FFF2-40B4-BE49-F238E27FC236}">
                  <a16:creationId xmlns:a16="http://schemas.microsoft.com/office/drawing/2014/main" id="{4A487722-3356-5C45-9C85-209DFBF54990}"/>
                </a:ext>
              </a:extLst>
            </p:cNvPr>
            <p:cNvSpPr/>
            <p:nvPr/>
          </p:nvSpPr>
          <p:spPr>
            <a:xfrm>
              <a:off x="4614333" y="3522315"/>
              <a:ext cx="6821417" cy="539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14" name="Rectangle 13">
              <a:extLst>
                <a:ext uri="{FF2B5EF4-FFF2-40B4-BE49-F238E27FC236}">
                  <a16:creationId xmlns:a16="http://schemas.microsoft.com/office/drawing/2014/main" id="{A9E1BC68-0640-9D44-B999-6D365B553893}"/>
                </a:ext>
              </a:extLst>
            </p:cNvPr>
            <p:cNvSpPr/>
            <p:nvPr/>
          </p:nvSpPr>
          <p:spPr>
            <a:xfrm>
              <a:off x="4614333" y="4055971"/>
              <a:ext cx="6821417" cy="1921157"/>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a:p>
          </p:txBody>
        </p:sp>
        <p:grpSp>
          <p:nvGrpSpPr>
            <p:cNvPr id="15" name="Group 14">
              <a:extLst>
                <a:ext uri="{FF2B5EF4-FFF2-40B4-BE49-F238E27FC236}">
                  <a16:creationId xmlns:a16="http://schemas.microsoft.com/office/drawing/2014/main" id="{5A7C491C-0B24-914C-A368-C71A468C065F}"/>
                </a:ext>
              </a:extLst>
            </p:cNvPr>
            <p:cNvGrpSpPr/>
            <p:nvPr/>
          </p:nvGrpSpPr>
          <p:grpSpPr>
            <a:xfrm>
              <a:off x="4732628" y="4261804"/>
              <a:ext cx="6584827" cy="274835"/>
              <a:chOff x="4726390" y="4261804"/>
              <a:chExt cx="6584827" cy="274835"/>
            </a:xfrm>
          </p:grpSpPr>
          <p:sp>
            <p:nvSpPr>
              <p:cNvPr id="43" name="Rounded Rectangle 42">
                <a:extLst>
                  <a:ext uri="{FF2B5EF4-FFF2-40B4-BE49-F238E27FC236}">
                    <a16:creationId xmlns:a16="http://schemas.microsoft.com/office/drawing/2014/main" id="{E5A35140-75B3-AB45-83A6-3EC1109001C7}"/>
                  </a:ext>
                </a:extLst>
              </p:cNvPr>
              <p:cNvSpPr/>
              <p:nvPr/>
            </p:nvSpPr>
            <p:spPr>
              <a:xfrm>
                <a:off x="4726390" y="4261804"/>
                <a:ext cx="1222329" cy="274835"/>
              </a:xfrm>
              <a:prstGeom prst="roundRect">
                <a:avLst/>
              </a:prstGeom>
              <a:solidFill>
                <a:schemeClr val="tx1">
                  <a:lumMod val="75000"/>
                  <a:lumOff val="25000"/>
                </a:scheme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dirty="0">
                    <a:solidFill>
                      <a:schemeClr val="bg1"/>
                    </a:solidFill>
                  </a:rPr>
                  <a:t>Traffic Logs</a:t>
                </a:r>
              </a:p>
            </p:txBody>
          </p:sp>
          <p:sp>
            <p:nvSpPr>
              <p:cNvPr id="44" name="Rounded Rectangle 43">
                <a:extLst>
                  <a:ext uri="{FF2B5EF4-FFF2-40B4-BE49-F238E27FC236}">
                    <a16:creationId xmlns:a16="http://schemas.microsoft.com/office/drawing/2014/main" id="{BB90784B-BB24-134A-B5EC-5356A2A65F12}"/>
                  </a:ext>
                </a:extLst>
              </p:cNvPr>
              <p:cNvSpPr/>
              <p:nvPr/>
            </p:nvSpPr>
            <p:spPr>
              <a:xfrm>
                <a:off x="6513889" y="4261804"/>
                <a:ext cx="1222329" cy="274835"/>
              </a:xfrm>
              <a:prstGeom prst="roundRect">
                <a:avLst/>
              </a:prstGeom>
              <a:solidFill>
                <a:schemeClr val="tx1">
                  <a:lumMod val="75000"/>
                  <a:lumOff val="25000"/>
                </a:scheme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dirty="0">
                    <a:solidFill>
                      <a:schemeClr val="bg1"/>
                    </a:solidFill>
                  </a:rPr>
                  <a:t>Event Logs</a:t>
                </a:r>
              </a:p>
            </p:txBody>
          </p:sp>
          <p:sp>
            <p:nvSpPr>
              <p:cNvPr id="45" name="Rounded Rectangle 44">
                <a:extLst>
                  <a:ext uri="{FF2B5EF4-FFF2-40B4-BE49-F238E27FC236}">
                    <a16:creationId xmlns:a16="http://schemas.microsoft.com/office/drawing/2014/main" id="{511D17B7-FFE0-B648-AFB2-964D2BE05B56}"/>
                  </a:ext>
                </a:extLst>
              </p:cNvPr>
              <p:cNvSpPr/>
              <p:nvPr/>
            </p:nvSpPr>
            <p:spPr>
              <a:xfrm>
                <a:off x="8301388" y="4261804"/>
                <a:ext cx="1222329" cy="274835"/>
              </a:xfrm>
              <a:prstGeom prst="roundRect">
                <a:avLst/>
              </a:prstGeom>
              <a:solidFill>
                <a:schemeClr val="tx1">
                  <a:lumMod val="75000"/>
                  <a:lumOff val="25000"/>
                </a:scheme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dirty="0">
                    <a:solidFill>
                      <a:schemeClr val="bg1"/>
                    </a:solidFill>
                  </a:rPr>
                  <a:t>DNS Logs</a:t>
                </a:r>
              </a:p>
            </p:txBody>
          </p:sp>
          <p:sp>
            <p:nvSpPr>
              <p:cNvPr id="46" name="Rounded Rectangle 45">
                <a:extLst>
                  <a:ext uri="{FF2B5EF4-FFF2-40B4-BE49-F238E27FC236}">
                    <a16:creationId xmlns:a16="http://schemas.microsoft.com/office/drawing/2014/main" id="{D1433232-DA24-3D44-AAAD-23BCA25B5641}"/>
                  </a:ext>
                </a:extLst>
              </p:cNvPr>
              <p:cNvSpPr/>
              <p:nvPr/>
            </p:nvSpPr>
            <p:spPr>
              <a:xfrm>
                <a:off x="10088888" y="4261804"/>
                <a:ext cx="1222329" cy="274835"/>
              </a:xfrm>
              <a:prstGeom prst="roundRect">
                <a:avLst/>
              </a:prstGeom>
              <a:solidFill>
                <a:schemeClr val="tx1">
                  <a:lumMod val="75000"/>
                  <a:lumOff val="25000"/>
                </a:scheme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dirty="0">
                    <a:solidFill>
                      <a:schemeClr val="bg1"/>
                    </a:solidFill>
                  </a:rPr>
                  <a:t>Security Logs</a:t>
                </a:r>
              </a:p>
            </p:txBody>
          </p:sp>
        </p:grpSp>
        <p:pic>
          <p:nvPicPr>
            <p:cNvPr id="16" name="Picture 274">
              <a:extLst>
                <a:ext uri="{FF2B5EF4-FFF2-40B4-BE49-F238E27FC236}">
                  <a16:creationId xmlns:a16="http://schemas.microsoft.com/office/drawing/2014/main" id="{4A5D2604-4D94-984D-97A2-0CEE7E5F47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2628" y="4705858"/>
              <a:ext cx="461313"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D2B07715-8505-BF4C-BAE5-C7E3A65D8A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4295" y="4705858"/>
              <a:ext cx="459198"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5">
              <a:extLst>
                <a:ext uri="{FF2B5EF4-FFF2-40B4-BE49-F238E27FC236}">
                  <a16:creationId xmlns:a16="http://schemas.microsoft.com/office/drawing/2014/main" id="{07E58227-EC0E-8846-96EA-970BEA7A6914}"/>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073847" y="4705858"/>
              <a:ext cx="457200"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ortiNAC-trans-dk.emf">
              <a:extLst>
                <a:ext uri="{FF2B5EF4-FFF2-40B4-BE49-F238E27FC236}">
                  <a16:creationId xmlns:a16="http://schemas.microsoft.com/office/drawing/2014/main" id="{C66C0E6B-DC44-0F4D-A715-85B6803FE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401" y="4705858"/>
              <a:ext cx="457200" cy="457200"/>
            </a:xfrm>
            <a:prstGeom prst="roundRect">
              <a:avLst>
                <a:gd name="adj" fmla="val 8334"/>
              </a:avLst>
            </a:prstGeom>
            <a:solidFill>
              <a:schemeClr val="bg1"/>
            </a:solidFill>
          </p:spPr>
        </p:pic>
        <p:pic>
          <p:nvPicPr>
            <p:cNvPr id="20" name="Picture 305">
              <a:extLst>
                <a:ext uri="{FF2B5EF4-FFF2-40B4-BE49-F238E27FC236}">
                  <a16:creationId xmlns:a16="http://schemas.microsoft.com/office/drawing/2014/main" id="{0607486F-FDED-294B-9687-7F0D1148B61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8955" y="4705858"/>
              <a:ext cx="459198" cy="47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8">
              <a:extLst>
                <a:ext uri="{FF2B5EF4-FFF2-40B4-BE49-F238E27FC236}">
                  <a16:creationId xmlns:a16="http://schemas.microsoft.com/office/drawing/2014/main" id="{E7BD68F6-05CE-A14E-B581-414E207C7BA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78507" y="4705858"/>
              <a:ext cx="4591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82">
              <a:extLst>
                <a:ext uri="{FF2B5EF4-FFF2-40B4-BE49-F238E27FC236}">
                  <a16:creationId xmlns:a16="http://schemas.microsoft.com/office/drawing/2014/main" id="{A6174AFD-04F6-4E46-BB5A-2190FBB64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8748059" y="4705858"/>
              <a:ext cx="461313" cy="4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9">
              <a:extLst>
                <a:ext uri="{FF2B5EF4-FFF2-40B4-BE49-F238E27FC236}">
                  <a16:creationId xmlns:a16="http://schemas.microsoft.com/office/drawing/2014/main" id="{33A8871B-73ED-E247-9E6F-1394051062D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32628" y="5373456"/>
              <a:ext cx="4591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9">
              <a:extLst>
                <a:ext uri="{FF2B5EF4-FFF2-40B4-BE49-F238E27FC236}">
                  <a16:creationId xmlns:a16="http://schemas.microsoft.com/office/drawing/2014/main" id="{E3B7140F-D56B-0A49-BC77-51AE2134F4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5402388" y="5369343"/>
              <a:ext cx="461313" cy="46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2">
              <a:extLst>
                <a:ext uri="{FF2B5EF4-FFF2-40B4-BE49-F238E27FC236}">
                  <a16:creationId xmlns:a16="http://schemas.microsoft.com/office/drawing/2014/main" id="{F180CAFB-9463-7948-B1B5-10747D9DDC5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74263" y="5371339"/>
              <a:ext cx="459196" cy="4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25">
              <a:extLst>
                <a:ext uri="{FF2B5EF4-FFF2-40B4-BE49-F238E27FC236}">
                  <a16:creationId xmlns:a16="http://schemas.microsoft.com/office/drawing/2014/main" id="{B9BEBFD8-2B26-8A4C-A855-17EA4E43F40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44021" y="5369223"/>
              <a:ext cx="461313"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17">
              <a:extLst>
                <a:ext uri="{FF2B5EF4-FFF2-40B4-BE49-F238E27FC236}">
                  <a16:creationId xmlns:a16="http://schemas.microsoft.com/office/drawing/2014/main" id="{A456F905-B537-E143-A38E-838BECA54B2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15896" y="5375573"/>
              <a:ext cx="457081" cy="45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3">
              <a:extLst>
                <a:ext uri="{FF2B5EF4-FFF2-40B4-BE49-F238E27FC236}">
                  <a16:creationId xmlns:a16="http://schemas.microsoft.com/office/drawing/2014/main" id="{FFB6C160-9F49-084D-A8D6-232390162A0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83539" y="5371340"/>
              <a:ext cx="461313"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2">
              <a:extLst>
                <a:ext uri="{FF2B5EF4-FFF2-40B4-BE49-F238E27FC236}">
                  <a16:creationId xmlns:a16="http://schemas.microsoft.com/office/drawing/2014/main" id="{3D5D4AEA-311A-4F4A-B9C9-013205F5440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755414" y="5369223"/>
              <a:ext cx="461313"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a:extLst>
                <a:ext uri="{FF2B5EF4-FFF2-40B4-BE49-F238E27FC236}">
                  <a16:creationId xmlns:a16="http://schemas.microsoft.com/office/drawing/2014/main" id="{6DB410A8-B9BB-6242-840B-519180AAE33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419726" y="4705858"/>
              <a:ext cx="466967" cy="4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1">
              <a:extLst>
                <a:ext uri="{FF2B5EF4-FFF2-40B4-BE49-F238E27FC236}">
                  <a16:creationId xmlns:a16="http://schemas.microsoft.com/office/drawing/2014/main" id="{5562A47E-7643-9B40-8C2A-D19C48184BB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427289" y="5371340"/>
              <a:ext cx="459196" cy="4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9">
              <a:extLst>
                <a:ext uri="{FF2B5EF4-FFF2-40B4-BE49-F238E27FC236}">
                  <a16:creationId xmlns:a16="http://schemas.microsoft.com/office/drawing/2014/main" id="{411650D1-2078-664E-978A-DC4A3F04D71D}"/>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097046" y="4705858"/>
              <a:ext cx="461313"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37">
              <a:extLst>
                <a:ext uri="{FF2B5EF4-FFF2-40B4-BE49-F238E27FC236}">
                  <a16:creationId xmlns:a16="http://schemas.microsoft.com/office/drawing/2014/main" id="{E198EB44-DD5E-3446-B927-75EA770E6864}"/>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097046" y="5369223"/>
              <a:ext cx="461313" cy="4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ounded Rectangle 33">
              <a:extLst>
                <a:ext uri="{FF2B5EF4-FFF2-40B4-BE49-F238E27FC236}">
                  <a16:creationId xmlns:a16="http://schemas.microsoft.com/office/drawing/2014/main" id="{148E2F6A-2575-D740-895F-A465C3C89C5B}"/>
                </a:ext>
              </a:extLst>
            </p:cNvPr>
            <p:cNvSpPr/>
            <p:nvPr/>
          </p:nvSpPr>
          <p:spPr>
            <a:xfrm>
              <a:off x="10751881" y="4705858"/>
              <a:ext cx="565574" cy="1124798"/>
            </a:xfrm>
            <a:prstGeom prst="roundRect">
              <a:avLst>
                <a:gd name="adj" fmla="val 9930"/>
              </a:avLst>
            </a:prstGeom>
            <a:solidFill>
              <a:schemeClr val="bg1"/>
            </a:solidFill>
            <a:ln w="12700">
              <a:solidFill>
                <a:schemeClr val="tx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100" dirty="0">
                  <a:solidFill>
                    <a:schemeClr val="tx1"/>
                  </a:solidFill>
                </a:rPr>
                <a:t>3</a:t>
              </a:r>
              <a:r>
                <a:rPr lang="en-US" sz="1100" baseline="30000" dirty="0">
                  <a:solidFill>
                    <a:schemeClr val="tx1"/>
                  </a:solidFill>
                </a:rPr>
                <a:t>rd</a:t>
              </a:r>
              <a:r>
                <a:rPr lang="en-US" sz="1100" dirty="0">
                  <a:solidFill>
                    <a:schemeClr val="tx1"/>
                  </a:solidFill>
                </a:rPr>
                <a:t> Party Logs </a:t>
              </a:r>
            </a:p>
          </p:txBody>
        </p:sp>
        <p:sp>
          <p:nvSpPr>
            <p:cNvPr id="35" name="Rectangle 34">
              <a:extLst>
                <a:ext uri="{FF2B5EF4-FFF2-40B4-BE49-F238E27FC236}">
                  <a16:creationId xmlns:a16="http://schemas.microsoft.com/office/drawing/2014/main" id="{FE4C7E86-08AF-424A-AECC-C0EED340983F}"/>
                </a:ext>
              </a:extLst>
            </p:cNvPr>
            <p:cNvSpPr/>
            <p:nvPr/>
          </p:nvSpPr>
          <p:spPr>
            <a:xfrm>
              <a:off x="4767118" y="3633316"/>
              <a:ext cx="972251"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Forti View</a:t>
              </a:r>
            </a:p>
          </p:txBody>
        </p:sp>
        <p:sp>
          <p:nvSpPr>
            <p:cNvPr id="36" name="Rectangle 35">
              <a:extLst>
                <a:ext uri="{FF2B5EF4-FFF2-40B4-BE49-F238E27FC236}">
                  <a16:creationId xmlns:a16="http://schemas.microsoft.com/office/drawing/2014/main" id="{C3A90AA9-E418-4848-9F70-5E83811EB512}"/>
                </a:ext>
              </a:extLst>
            </p:cNvPr>
            <p:cNvSpPr/>
            <p:nvPr/>
          </p:nvSpPr>
          <p:spPr>
            <a:xfrm>
              <a:off x="5911587" y="3643899"/>
              <a:ext cx="928650" cy="296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Log View</a:t>
              </a:r>
            </a:p>
          </p:txBody>
        </p:sp>
        <p:sp>
          <p:nvSpPr>
            <p:cNvPr id="37" name="Rectangle 36">
              <a:extLst>
                <a:ext uri="{FF2B5EF4-FFF2-40B4-BE49-F238E27FC236}">
                  <a16:creationId xmlns:a16="http://schemas.microsoft.com/office/drawing/2014/main" id="{0AEFB85F-2FAA-CD4A-97AA-ACF1BC90D5E5}"/>
                </a:ext>
              </a:extLst>
            </p:cNvPr>
            <p:cNvSpPr/>
            <p:nvPr/>
          </p:nvSpPr>
          <p:spPr>
            <a:xfrm>
              <a:off x="7014330" y="3629083"/>
              <a:ext cx="1083635" cy="325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Fabric View</a:t>
              </a:r>
            </a:p>
          </p:txBody>
        </p:sp>
        <p:sp>
          <p:nvSpPr>
            <p:cNvPr id="38" name="Rectangle 37">
              <a:extLst>
                <a:ext uri="{FF2B5EF4-FFF2-40B4-BE49-F238E27FC236}">
                  <a16:creationId xmlns:a16="http://schemas.microsoft.com/office/drawing/2014/main" id="{17003BD8-0CB9-BC4E-8942-EB8016F2E5E1}"/>
                </a:ext>
              </a:extLst>
            </p:cNvPr>
            <p:cNvSpPr/>
            <p:nvPr/>
          </p:nvSpPr>
          <p:spPr>
            <a:xfrm>
              <a:off x="8231596" y="3648133"/>
              <a:ext cx="932085" cy="287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SOC</a:t>
              </a:r>
            </a:p>
          </p:txBody>
        </p:sp>
        <p:sp>
          <p:nvSpPr>
            <p:cNvPr id="39" name="Rectangle 38">
              <a:extLst>
                <a:ext uri="{FF2B5EF4-FFF2-40B4-BE49-F238E27FC236}">
                  <a16:creationId xmlns:a16="http://schemas.microsoft.com/office/drawing/2014/main" id="{FA1A1B4E-B843-B445-A89F-4C085FB31CB2}"/>
                </a:ext>
              </a:extLst>
            </p:cNvPr>
            <p:cNvSpPr/>
            <p:nvPr/>
          </p:nvSpPr>
          <p:spPr>
            <a:xfrm>
              <a:off x="10426450" y="3597711"/>
              <a:ext cx="986606" cy="388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Reports</a:t>
              </a:r>
            </a:p>
          </p:txBody>
        </p:sp>
        <p:sp>
          <p:nvSpPr>
            <p:cNvPr id="40" name="Trapezoid 39">
              <a:extLst>
                <a:ext uri="{FF2B5EF4-FFF2-40B4-BE49-F238E27FC236}">
                  <a16:creationId xmlns:a16="http://schemas.microsoft.com/office/drawing/2014/main" id="{3D9E7C8A-8D5F-DE46-BCBF-C90CC82D58EA}"/>
                </a:ext>
              </a:extLst>
            </p:cNvPr>
            <p:cNvSpPr/>
            <p:nvPr/>
          </p:nvSpPr>
          <p:spPr>
            <a:xfrm>
              <a:off x="4603245" y="3115734"/>
              <a:ext cx="6835659" cy="413260"/>
            </a:xfrm>
            <a:prstGeom prst="trapezoid">
              <a:avLst>
                <a:gd name="adj" fmla="val 333514"/>
              </a:avLst>
            </a:prstGeom>
            <a:gradFill flip="none" rotWithShape="1">
              <a:gsLst>
                <a:gs pos="0">
                  <a:schemeClr val="tx1">
                    <a:lumMod val="50000"/>
                    <a:lumOff val="50000"/>
                  </a:schemeClr>
                </a:gs>
                <a:gs pos="100000">
                  <a:srgbClr val="FFFFFF"/>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dirty="0" err="1"/>
            </a:p>
          </p:txBody>
        </p:sp>
        <p:sp>
          <p:nvSpPr>
            <p:cNvPr id="41" name="Rectangle 40">
              <a:extLst>
                <a:ext uri="{FF2B5EF4-FFF2-40B4-BE49-F238E27FC236}">
                  <a16:creationId xmlns:a16="http://schemas.microsoft.com/office/drawing/2014/main" id="{E370B115-2E3D-BF41-BC07-761819AFC985}"/>
                </a:ext>
              </a:extLst>
            </p:cNvPr>
            <p:cNvSpPr/>
            <p:nvPr/>
          </p:nvSpPr>
          <p:spPr>
            <a:xfrm>
              <a:off x="9308589" y="3590933"/>
              <a:ext cx="971133" cy="402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r>
                <a:rPr lang="en-US" sz="1200" b="1" dirty="0">
                  <a:solidFill>
                    <a:schemeClr val="tx1"/>
                  </a:solidFill>
                </a:rPr>
                <a:t>Incidents &amp; Events</a:t>
              </a:r>
            </a:p>
          </p:txBody>
        </p:sp>
        <p:pic>
          <p:nvPicPr>
            <p:cNvPr id="42" name="Picture 41">
              <a:extLst>
                <a:ext uri="{FF2B5EF4-FFF2-40B4-BE49-F238E27FC236}">
                  <a16:creationId xmlns:a16="http://schemas.microsoft.com/office/drawing/2014/main" id="{477872D9-7A07-4144-B0CE-26137E7772E7}"/>
                </a:ext>
              </a:extLst>
            </p:cNvPr>
            <p:cNvPicPr>
              <a:picLocks noChangeAspect="1"/>
            </p:cNvPicPr>
            <p:nvPr/>
          </p:nvPicPr>
          <p:blipFill>
            <a:blip r:embed="rId21"/>
            <a:stretch>
              <a:fillRect/>
            </a:stretch>
          </p:blipFill>
          <p:spPr>
            <a:xfrm>
              <a:off x="5979043" y="1004313"/>
              <a:ext cx="4084062" cy="2114774"/>
            </a:xfrm>
            <a:prstGeom prst="rect">
              <a:avLst/>
            </a:prstGeom>
            <a:solidFill>
              <a:schemeClr val="tx1"/>
            </a:solidFill>
            <a:ln>
              <a:solidFill>
                <a:schemeClr val="bg1">
                  <a:lumMod val="75000"/>
                </a:schemeClr>
              </a:solidFill>
            </a:ln>
            <a:effectLst>
              <a:glow rad="63500">
                <a:schemeClr val="tx1">
                  <a:lumMod val="60000"/>
                  <a:lumOff val="40000"/>
                  <a:alpha val="40000"/>
                </a:schemeClr>
              </a:glow>
              <a:reflection blurRad="6350" endPos="0" dir="5400000" sy="-100000" algn="bl" rotWithShape="0"/>
            </a:effectLst>
          </p:spPr>
        </p:pic>
      </p:grpSp>
    </p:spTree>
    <p:extLst>
      <p:ext uri="{BB962C8B-B14F-4D97-AF65-F5344CB8AC3E}">
        <p14:creationId xmlns:p14="http://schemas.microsoft.com/office/powerpoint/2010/main" val="413104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14" y="0"/>
            <a:ext cx="9820274" cy="1325563"/>
          </a:xfrm>
        </p:spPr>
        <p:txBody>
          <a:bodyPr/>
          <a:lstStyle/>
          <a:p>
            <a:r>
              <a:rPr lang="en-CA" dirty="0" err="1">
                <a:solidFill>
                  <a:srgbClr val="253746"/>
                </a:solidFill>
              </a:rPr>
              <a:t>Indicador</a:t>
            </a:r>
            <a:r>
              <a:rPr lang="en-CA" dirty="0">
                <a:solidFill>
                  <a:srgbClr val="253746"/>
                </a:solidFill>
              </a:rPr>
              <a:t> de </a:t>
            </a:r>
            <a:r>
              <a:rPr lang="en-CA" dirty="0" err="1">
                <a:solidFill>
                  <a:srgbClr val="253746"/>
                </a:solidFill>
              </a:rPr>
              <a:t>compromiso</a:t>
            </a:r>
            <a:r>
              <a:rPr lang="en-CA" dirty="0">
                <a:solidFill>
                  <a:srgbClr val="253746"/>
                </a:solidFill>
              </a:rPr>
              <a:t> 
</a:t>
            </a:r>
          </a:p>
        </p:txBody>
      </p:sp>
      <p:pic>
        <p:nvPicPr>
          <p:cNvPr id="26" name="Picture 25">
            <a:extLst>
              <a:ext uri="{FF2B5EF4-FFF2-40B4-BE49-F238E27FC236}">
                <a16:creationId xmlns:a16="http://schemas.microsoft.com/office/drawing/2014/main" id="{BA47B84A-61E6-E240-8845-F335246B7925}"/>
              </a:ext>
            </a:extLst>
          </p:cNvPr>
          <p:cNvPicPr>
            <a:picLocks noChangeAspect="1"/>
          </p:cNvPicPr>
          <p:nvPr/>
        </p:nvPicPr>
        <p:blipFill>
          <a:blip r:embed="rId3"/>
          <a:stretch>
            <a:fillRect/>
          </a:stretch>
        </p:blipFill>
        <p:spPr>
          <a:xfrm>
            <a:off x="480314" y="1031736"/>
            <a:ext cx="10928974" cy="5195643"/>
          </a:xfrm>
          <a:prstGeom prst="rect">
            <a:avLst/>
          </a:prstGeom>
        </p:spPr>
      </p:pic>
    </p:spTree>
    <p:extLst>
      <p:ext uri="{BB962C8B-B14F-4D97-AF65-F5344CB8AC3E}">
        <p14:creationId xmlns:p14="http://schemas.microsoft.com/office/powerpoint/2010/main" val="29251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91CCA-B5F5-C245-9876-2A2F16ED39B3}"/>
              </a:ext>
            </a:extLst>
          </p:cNvPr>
          <p:cNvSpPr>
            <a:spLocks noGrp="1"/>
          </p:cNvSpPr>
          <p:nvPr>
            <p:ph type="title"/>
          </p:nvPr>
        </p:nvSpPr>
        <p:spPr>
          <a:xfrm>
            <a:off x="630936" y="9816"/>
            <a:ext cx="10837164" cy="1325563"/>
          </a:xfrm>
        </p:spPr>
        <p:txBody>
          <a:bodyPr/>
          <a:lstStyle/>
          <a:p>
            <a:r>
              <a:rPr lang="en-US" dirty="0" err="1"/>
              <a:t>Integración</a:t>
            </a:r>
            <a:r>
              <a:rPr lang="en-US" dirty="0"/>
              <a:t> de Security Fabric
</a:t>
            </a:r>
          </a:p>
        </p:txBody>
      </p:sp>
      <p:pic>
        <p:nvPicPr>
          <p:cNvPr id="4" name="Picture 3">
            <a:extLst>
              <a:ext uri="{FF2B5EF4-FFF2-40B4-BE49-F238E27FC236}">
                <a16:creationId xmlns:a16="http://schemas.microsoft.com/office/drawing/2014/main" id="{09DB8B43-D11F-F74C-ABAB-422FFF6FD2D1}"/>
              </a:ext>
            </a:extLst>
          </p:cNvPr>
          <p:cNvPicPr>
            <a:picLocks noChangeAspect="1"/>
          </p:cNvPicPr>
          <p:nvPr/>
        </p:nvPicPr>
        <p:blipFill>
          <a:blip r:embed="rId3"/>
          <a:stretch>
            <a:fillRect/>
          </a:stretch>
        </p:blipFill>
        <p:spPr>
          <a:xfrm>
            <a:off x="630936" y="1257300"/>
            <a:ext cx="4997951" cy="3058328"/>
          </a:xfrm>
          <a:prstGeom prst="rect">
            <a:avLst/>
          </a:prstGeom>
          <a:ln>
            <a:solidFill>
              <a:srgbClr val="FFC000"/>
            </a:solidFill>
          </a:ln>
        </p:spPr>
      </p:pic>
      <p:pic>
        <p:nvPicPr>
          <p:cNvPr id="6" name="Picture 5">
            <a:extLst>
              <a:ext uri="{FF2B5EF4-FFF2-40B4-BE49-F238E27FC236}">
                <a16:creationId xmlns:a16="http://schemas.microsoft.com/office/drawing/2014/main" id="{4EAA7E99-304D-8747-A4C1-CBD5120EE1A3}"/>
              </a:ext>
            </a:extLst>
          </p:cNvPr>
          <p:cNvPicPr>
            <a:picLocks noChangeAspect="1"/>
          </p:cNvPicPr>
          <p:nvPr/>
        </p:nvPicPr>
        <p:blipFill>
          <a:blip r:embed="rId4"/>
          <a:stretch>
            <a:fillRect/>
          </a:stretch>
        </p:blipFill>
        <p:spPr>
          <a:xfrm>
            <a:off x="6049518" y="1257300"/>
            <a:ext cx="5057690" cy="3058328"/>
          </a:xfrm>
          <a:prstGeom prst="rect">
            <a:avLst/>
          </a:prstGeom>
          <a:ln>
            <a:solidFill>
              <a:srgbClr val="009051"/>
            </a:solidFill>
          </a:ln>
        </p:spPr>
      </p:pic>
      <p:sp>
        <p:nvSpPr>
          <p:cNvPr id="7" name="TextBox 6">
            <a:extLst>
              <a:ext uri="{FF2B5EF4-FFF2-40B4-BE49-F238E27FC236}">
                <a16:creationId xmlns:a16="http://schemas.microsoft.com/office/drawing/2014/main" id="{14A912BB-02EA-DB4D-8C5A-A426BBBA0E43}"/>
              </a:ext>
            </a:extLst>
          </p:cNvPr>
          <p:cNvSpPr txBox="1"/>
          <p:nvPr/>
        </p:nvSpPr>
        <p:spPr>
          <a:xfrm>
            <a:off x="2489200" y="971068"/>
            <a:ext cx="1778000" cy="286232"/>
          </a:xfrm>
          <a:prstGeom prst="rect">
            <a:avLst/>
          </a:prstGeom>
          <a:noFill/>
        </p:spPr>
        <p:txBody>
          <a:bodyPr wrap="square" rtlCol="0">
            <a:spAutoFit/>
          </a:bodyPr>
          <a:lstStyle/>
          <a:p>
            <a:pPr algn="l" defTabSz="457189">
              <a:lnSpc>
                <a:spcPct val="90000"/>
              </a:lnSpc>
              <a:spcBef>
                <a:spcPts val="300"/>
              </a:spcBef>
            </a:pPr>
            <a:r>
              <a:rPr lang="en-US" sz="1400" b="1">
                <a:solidFill>
                  <a:srgbClr val="000000"/>
                </a:solidFill>
                <a:cs typeface="Arial" panose="020B0604020202020204" pitchFamily="34" charset="0"/>
              </a:rPr>
              <a:t>FortiAnalyzer</a:t>
            </a:r>
          </a:p>
        </p:txBody>
      </p:sp>
      <p:sp>
        <p:nvSpPr>
          <p:cNvPr id="8" name="TextBox 7">
            <a:extLst>
              <a:ext uri="{FF2B5EF4-FFF2-40B4-BE49-F238E27FC236}">
                <a16:creationId xmlns:a16="http://schemas.microsoft.com/office/drawing/2014/main" id="{C2FDEAB5-D26C-8549-B1B9-96004234F9D9}"/>
              </a:ext>
            </a:extLst>
          </p:cNvPr>
          <p:cNvSpPr txBox="1"/>
          <p:nvPr/>
        </p:nvSpPr>
        <p:spPr>
          <a:xfrm>
            <a:off x="7861300" y="967652"/>
            <a:ext cx="1778000" cy="286232"/>
          </a:xfrm>
          <a:prstGeom prst="rect">
            <a:avLst/>
          </a:prstGeom>
          <a:noFill/>
        </p:spPr>
        <p:txBody>
          <a:bodyPr wrap="square" rtlCol="0">
            <a:spAutoFit/>
          </a:bodyPr>
          <a:lstStyle/>
          <a:p>
            <a:pPr algn="l" defTabSz="457189">
              <a:lnSpc>
                <a:spcPct val="90000"/>
              </a:lnSpc>
              <a:spcBef>
                <a:spcPts val="300"/>
              </a:spcBef>
            </a:pPr>
            <a:r>
              <a:rPr lang="en-US" sz="1400" b="1">
                <a:solidFill>
                  <a:srgbClr val="000000"/>
                </a:solidFill>
                <a:cs typeface="Arial" panose="020B0604020202020204" pitchFamily="34" charset="0"/>
              </a:rPr>
              <a:t>FortiGate</a:t>
            </a:r>
          </a:p>
        </p:txBody>
      </p:sp>
      <p:sp>
        <p:nvSpPr>
          <p:cNvPr id="9" name="Text Placeholder 1">
            <a:extLst>
              <a:ext uri="{FF2B5EF4-FFF2-40B4-BE49-F238E27FC236}">
                <a16:creationId xmlns:a16="http://schemas.microsoft.com/office/drawing/2014/main" id="{C9FA973A-1C1D-DD46-8F87-6E1575479A02}"/>
              </a:ext>
            </a:extLst>
          </p:cNvPr>
          <p:cNvSpPr>
            <a:spLocks noGrp="1"/>
          </p:cNvSpPr>
          <p:nvPr>
            <p:ph type="body" sz="quarter" idx="14"/>
          </p:nvPr>
        </p:nvSpPr>
        <p:spPr>
          <a:xfrm>
            <a:off x="630936" y="4521200"/>
            <a:ext cx="10476272" cy="1701800"/>
          </a:xfrm>
        </p:spPr>
        <p:txBody>
          <a:bodyPr/>
          <a:lstStyle/>
          <a:p>
            <a:pPr marL="342900" indent="-342900">
              <a:spcBef>
                <a:spcPts val="600"/>
              </a:spcBef>
              <a:spcAft>
                <a:spcPts val="600"/>
              </a:spcAft>
              <a:buFont typeface="Arial" panose="020B0604020202020204" pitchFamily="34" charset="0"/>
              <a:buChar char="•"/>
            </a:pPr>
            <a:r>
              <a:rPr lang="en-US" b="1" dirty="0"/>
              <a:t>Security Fabric </a:t>
            </a:r>
            <a:r>
              <a:rPr lang="es-EC" dirty="0" err="1"/>
              <a:t>Analytics</a:t>
            </a:r>
            <a:r>
              <a:rPr lang="es-EC" dirty="0"/>
              <a:t> </a:t>
            </a:r>
            <a:r>
              <a:rPr lang="es-EC" dirty="0" err="1"/>
              <a:t>Engine</a:t>
            </a:r>
            <a:r>
              <a:rPr lang="es-EC" dirty="0"/>
              <a:t> es parte de </a:t>
            </a:r>
            <a:r>
              <a:rPr lang="es-EC" dirty="0" err="1"/>
              <a:t>FortiAnalyzer</a:t>
            </a:r>
            <a:r>
              <a:rPr lang="es-EC" dirty="0"/>
              <a:t> y es necesario para el </a:t>
            </a:r>
            <a:r>
              <a:rPr lang="es-EC" dirty="0" err="1"/>
              <a:t>Fabric</a:t>
            </a:r>
            <a:endParaRPr lang="en-US" dirty="0"/>
          </a:p>
          <a:p>
            <a:pPr marL="342900" indent="-342900">
              <a:spcBef>
                <a:spcPts val="600"/>
              </a:spcBef>
              <a:spcAft>
                <a:spcPts val="600"/>
              </a:spcAft>
              <a:buFont typeface="Arial" panose="020B0604020202020204" pitchFamily="34" charset="0"/>
              <a:buChar char="•"/>
            </a:pPr>
            <a:r>
              <a:rPr lang="en-US" b="1" dirty="0"/>
              <a:t>Automation Stitch</a:t>
            </a:r>
            <a:r>
              <a:rPr lang="es-EC" dirty="0"/>
              <a:t>. </a:t>
            </a:r>
            <a:r>
              <a:rPr lang="es-EC" dirty="0" err="1"/>
              <a:t>FortiAnalyzer</a:t>
            </a:r>
            <a:r>
              <a:rPr lang="es-EC" dirty="0"/>
              <a:t> es el </a:t>
            </a:r>
            <a:r>
              <a:rPr lang="es-EC" dirty="0" err="1"/>
              <a:t>backend</a:t>
            </a:r>
            <a:r>
              <a:rPr lang="es-EC" dirty="0"/>
              <a:t> de </a:t>
            </a:r>
            <a:r>
              <a:rPr lang="es-EC" dirty="0" err="1"/>
              <a:t>Analytics</a:t>
            </a:r>
            <a:r>
              <a:rPr lang="es-EC" dirty="0"/>
              <a:t> de Security </a:t>
            </a:r>
            <a:r>
              <a:rPr lang="es-EC" dirty="0" err="1"/>
              <a:t>Fabric</a:t>
            </a:r>
            <a:r>
              <a:rPr lang="es-EC" dirty="0"/>
              <a:t> y se puede aprovechar de forma nativa en un </a:t>
            </a:r>
            <a:r>
              <a:rPr lang="es-EC" dirty="0" err="1"/>
              <a:t>FortiGate</a:t>
            </a:r>
            <a:r>
              <a:rPr lang="es-EC" dirty="0"/>
              <a:t> pensado como un canal seguro entre </a:t>
            </a:r>
            <a:r>
              <a:rPr lang="es-EC" dirty="0" err="1"/>
              <a:t>FortiGate</a:t>
            </a:r>
            <a:r>
              <a:rPr lang="es-EC" dirty="0"/>
              <a:t> y </a:t>
            </a:r>
            <a:r>
              <a:rPr lang="es-EC" dirty="0" err="1"/>
              <a:t>FortiAnalyzer</a:t>
            </a:r>
            <a:endParaRPr lang="en-US" dirty="0"/>
          </a:p>
          <a:p>
            <a:endParaRPr lang="en-US" dirty="0"/>
          </a:p>
        </p:txBody>
      </p:sp>
    </p:spTree>
    <p:extLst>
      <p:ext uri="{BB962C8B-B14F-4D97-AF65-F5344CB8AC3E}">
        <p14:creationId xmlns:p14="http://schemas.microsoft.com/office/powerpoint/2010/main" val="139616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err="1">
                <a:solidFill>
                  <a:srgbClr val="253746"/>
                </a:solidFill>
              </a:rPr>
              <a:t>FortiSOC</a:t>
            </a:r>
            <a:r>
              <a:rPr lang="en-CA">
                <a:solidFill>
                  <a:srgbClr val="253746"/>
                </a:solidFill>
              </a:rPr>
              <a:t>: Playbooks </a:t>
            </a:r>
          </a:p>
        </p:txBody>
      </p:sp>
      <p:pic>
        <p:nvPicPr>
          <p:cNvPr id="3" name="Picture 2">
            <a:extLst>
              <a:ext uri="{FF2B5EF4-FFF2-40B4-BE49-F238E27FC236}">
                <a16:creationId xmlns:a16="http://schemas.microsoft.com/office/drawing/2014/main" id="{F3520E2C-AFBE-544B-BA3E-D11BEF7569A7}"/>
              </a:ext>
            </a:extLst>
          </p:cNvPr>
          <p:cNvPicPr>
            <a:picLocks noChangeAspect="1"/>
          </p:cNvPicPr>
          <p:nvPr/>
        </p:nvPicPr>
        <p:blipFill>
          <a:blip r:embed="rId3"/>
          <a:stretch>
            <a:fillRect/>
          </a:stretch>
        </p:blipFill>
        <p:spPr>
          <a:xfrm>
            <a:off x="739589" y="938181"/>
            <a:ext cx="10195889" cy="4855905"/>
          </a:xfrm>
          <a:prstGeom prst="rect">
            <a:avLst/>
          </a:prstGeom>
        </p:spPr>
      </p:pic>
    </p:spTree>
    <p:extLst>
      <p:ext uri="{BB962C8B-B14F-4D97-AF65-F5344CB8AC3E}">
        <p14:creationId xmlns:p14="http://schemas.microsoft.com/office/powerpoint/2010/main" val="8236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476C-8D77-EA4D-B228-90BAA734CD74}"/>
              </a:ext>
            </a:extLst>
          </p:cNvPr>
          <p:cNvSpPr>
            <a:spLocks noGrp="1"/>
          </p:cNvSpPr>
          <p:nvPr>
            <p:ph type="ctrTitle"/>
          </p:nvPr>
        </p:nvSpPr>
        <p:spPr/>
        <p:txBody>
          <a:bodyPr/>
          <a:lstStyle/>
          <a:p>
            <a:r>
              <a:rPr lang="en-US" dirty="0" err="1"/>
              <a:t>FortiEDR</a:t>
            </a:r>
            <a:endParaRPr lang="en-US" dirty="0"/>
          </a:p>
        </p:txBody>
      </p:sp>
    </p:spTree>
    <p:extLst>
      <p:ext uri="{BB962C8B-B14F-4D97-AF65-F5344CB8AC3E}">
        <p14:creationId xmlns:p14="http://schemas.microsoft.com/office/powerpoint/2010/main" val="423240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98C5678-A9A2-4672-A23B-412C9213683B}"/>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altLang="en-US">
                <a:ea typeface="Inter" panose="020B0502030000000004"/>
                <a:cs typeface="Inter" panose="020B0502030000000004"/>
              </a:rPr>
              <a:t>Necesidad de Plataforma de Seguridad</a:t>
            </a:r>
          </a:p>
        </p:txBody>
      </p:sp>
      <p:sp>
        <p:nvSpPr>
          <p:cNvPr id="3" name="Text Placeholder 1">
            <a:extLst>
              <a:ext uri="{FF2B5EF4-FFF2-40B4-BE49-F238E27FC236}">
                <a16:creationId xmlns:a16="http://schemas.microsoft.com/office/drawing/2014/main" id="{4D8FE1EA-7C34-4FD7-BE90-EDA6D5452C4C}"/>
              </a:ext>
            </a:extLst>
          </p:cNvPr>
          <p:cNvSpPr txBox="1">
            <a:spLocks/>
          </p:cNvSpPr>
          <p:nvPr/>
        </p:nvSpPr>
        <p:spPr>
          <a:xfrm>
            <a:off x="604838" y="5476875"/>
            <a:ext cx="11269662" cy="887413"/>
          </a:xfrm>
          <a:prstGeom prst="rect">
            <a:avLst/>
          </a:prstGeom>
        </p:spPr>
        <p:txBody>
          <a:bodyPr lIns="121824" tIns="60912" rIns="121824" bIns="60912" anchor="b">
            <a:normAutofit/>
          </a:bodyPr>
          <a:lstStyle>
            <a:lvl1pPr marL="129779" marR="0" indent="-129779" algn="l" defTabSz="685800" rtl="0" eaLnBrk="1" fontAlgn="base" latinLnBrk="0" hangingPunct="1">
              <a:lnSpc>
                <a:spcPct val="100000"/>
              </a:lnSpc>
              <a:spcBef>
                <a:spcPct val="20000"/>
              </a:spcBef>
              <a:spcAft>
                <a:spcPct val="0"/>
              </a:spcAft>
              <a:buClr>
                <a:schemeClr val="accent1"/>
              </a:buClr>
              <a:buSzPct val="100000"/>
              <a:buFont typeface="Arial"/>
              <a:buChar char="•"/>
              <a:tabLst/>
              <a:defRPr sz="2200" b="0" i="0">
                <a:solidFill>
                  <a:srgbClr val="1B232A"/>
                </a:solidFill>
                <a:latin typeface="+mn-lt"/>
                <a:ea typeface="+mn-ea"/>
                <a:cs typeface="Arial"/>
              </a:defRPr>
            </a:lvl1pPr>
            <a:lvl2pPr marL="347663" marR="0" indent="-132160" algn="l" defTabSz="685800" rtl="0" eaLnBrk="1" fontAlgn="base" latinLnBrk="0" hangingPunct="1">
              <a:lnSpc>
                <a:spcPct val="110000"/>
              </a:lnSpc>
              <a:spcBef>
                <a:spcPct val="20000"/>
              </a:spcBef>
              <a:spcAft>
                <a:spcPct val="0"/>
              </a:spcAft>
              <a:buClr>
                <a:schemeClr val="accent1"/>
              </a:buClr>
              <a:buSzPct val="75000"/>
              <a:buFont typeface="Courier New" panose="02070309020205020404" pitchFamily="49" charset="0"/>
              <a:buChar char="o"/>
              <a:tabLst/>
              <a:defRPr sz="1800" b="0" i="0">
                <a:solidFill>
                  <a:srgbClr val="1B232A"/>
                </a:solidFill>
                <a:latin typeface="+mn-lt"/>
                <a:ea typeface="+mn-ea"/>
                <a:cs typeface="Arial"/>
              </a:defRPr>
            </a:lvl2pPr>
            <a:lvl3pPr marL="560785" marR="0" indent="-127397" algn="l" defTabSz="685800" rtl="0" eaLnBrk="1" fontAlgn="base" latinLnBrk="0" hangingPunct="1">
              <a:lnSpc>
                <a:spcPct val="110000"/>
              </a:lnSpc>
              <a:spcBef>
                <a:spcPct val="20000"/>
              </a:spcBef>
              <a:spcAft>
                <a:spcPct val="0"/>
              </a:spcAft>
              <a:buClr>
                <a:schemeClr val="accent1"/>
              </a:buClr>
              <a:buSzTx/>
              <a:buFont typeface="Arial"/>
              <a:buChar char="•"/>
              <a:tabLst/>
              <a:defRPr sz="1600" b="0" i="0">
                <a:solidFill>
                  <a:srgbClr val="1B232A"/>
                </a:solidFill>
                <a:latin typeface="+mn-lt"/>
                <a:ea typeface="+mn-ea"/>
                <a:cs typeface="Arial"/>
              </a:defRPr>
            </a:lvl3pPr>
            <a:lvl4pPr marL="814388" marR="0" indent="0" algn="l" defTabSz="685800" rtl="0" eaLnBrk="1" fontAlgn="base" latinLnBrk="0" hangingPunct="1">
              <a:lnSpc>
                <a:spcPct val="110000"/>
              </a:lnSpc>
              <a:spcBef>
                <a:spcPct val="20000"/>
              </a:spcBef>
              <a:spcAft>
                <a:spcPct val="0"/>
              </a:spcAft>
              <a:buClr>
                <a:schemeClr val="accent1"/>
              </a:buClr>
              <a:buSzTx/>
              <a:buFont typeface="Lucida Grande"/>
              <a:buNone/>
              <a:tabLst/>
              <a:defRPr sz="1400" b="0" i="0">
                <a:solidFill>
                  <a:srgbClr val="1B232A"/>
                </a:solidFill>
                <a:latin typeface="Courier New" panose="02070309020205020404" pitchFamily="49" charset="0"/>
                <a:ea typeface="+mn-ea"/>
                <a:cs typeface="Courier New" panose="02070309020205020404" pitchFamily="49" charset="0"/>
              </a:defRPr>
            </a:lvl4pPr>
            <a:lvl5pPr marL="814388" marR="0" indent="0" algn="l" defTabSz="685800" rtl="0" eaLnBrk="1" fontAlgn="base" latinLnBrk="0" hangingPunct="1">
              <a:lnSpc>
                <a:spcPct val="110000"/>
              </a:lnSpc>
              <a:spcBef>
                <a:spcPct val="20000"/>
              </a:spcBef>
              <a:spcAft>
                <a:spcPct val="0"/>
              </a:spcAft>
              <a:buClr>
                <a:schemeClr val="accent1"/>
              </a:buClr>
              <a:buSzTx/>
              <a:buFont typeface="Arial"/>
              <a:buNone/>
              <a:tabLst/>
              <a:defRPr sz="1200" b="0" i="1">
                <a:solidFill>
                  <a:schemeClr val="bg1">
                    <a:lumMod val="50000"/>
                  </a:schemeClr>
                </a:solidFill>
                <a:latin typeface="+mn-lt"/>
                <a:ea typeface="+mn-ea"/>
                <a:cs typeface="Arial"/>
              </a:defRPr>
            </a:lvl5pPr>
            <a:lvl6pPr marL="14728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6pPr>
            <a:lvl7pPr marL="18157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7pPr>
            <a:lvl8pPr marL="21586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8pPr>
            <a:lvl9pPr marL="2501504" indent="-182166" algn="l" rtl="0" eaLnBrk="1" fontAlgn="base" hangingPunct="1">
              <a:lnSpc>
                <a:spcPct val="110000"/>
              </a:lnSpc>
              <a:spcBef>
                <a:spcPct val="15000"/>
              </a:spcBef>
              <a:spcAft>
                <a:spcPct val="0"/>
              </a:spcAft>
              <a:buClr>
                <a:schemeClr val="accent1"/>
              </a:buClr>
              <a:buSzPct val="90000"/>
              <a:buFont typeface="Arial" charset="0"/>
              <a:buChar char="―"/>
              <a:defRPr sz="1200">
                <a:solidFill>
                  <a:srgbClr val="717171"/>
                </a:solidFill>
                <a:latin typeface="+mn-lt"/>
                <a:ea typeface="+mn-ea"/>
                <a:cs typeface="+mn-cs"/>
              </a:defRPr>
            </a:lvl9pPr>
          </a:lstStyle>
          <a:p>
            <a:pPr marL="0" indent="0">
              <a:buClr>
                <a:srgbClr val="8B8143"/>
              </a:buClr>
              <a:buFont typeface="Arial"/>
              <a:buNone/>
              <a:defRPr/>
            </a:pPr>
            <a:r>
              <a:rPr lang="en-US" sz="900" kern="0" dirty="0"/>
              <a:t>Sources:</a:t>
            </a:r>
          </a:p>
          <a:p>
            <a:pPr marL="228600" indent="-228600">
              <a:buClr>
                <a:srgbClr val="000000"/>
              </a:buClr>
              <a:buFont typeface="+mj-lt"/>
              <a:buAutoNum type="arabicPeriod"/>
              <a:defRPr/>
            </a:pPr>
            <a:r>
              <a:rPr lang="en-US" sz="900" kern="0" dirty="0">
                <a:solidFill>
                  <a:srgbClr val="000000"/>
                </a:solidFill>
              </a:rPr>
              <a:t>Gartner, Craig Lawson</a:t>
            </a:r>
            <a:endParaRPr lang="en-US" sz="900" kern="0" dirty="0">
              <a:solidFill>
                <a:schemeClr val="tx1"/>
              </a:solidFill>
            </a:endParaRPr>
          </a:p>
          <a:p>
            <a:pPr marL="228600" indent="-228600">
              <a:buClr>
                <a:schemeClr val="tx1"/>
              </a:buClr>
              <a:buFont typeface="+mj-lt"/>
              <a:buAutoNum type="arabicPeriod"/>
              <a:defRPr/>
            </a:pPr>
            <a:r>
              <a:rPr lang="en-US" sz="900" kern="0" dirty="0">
                <a:solidFill>
                  <a:schemeClr val="tx1"/>
                </a:solidFill>
              </a:rPr>
              <a:t>Global Workplace Analytics</a:t>
            </a:r>
          </a:p>
          <a:p>
            <a:pPr marL="228600" indent="-228600">
              <a:buClr>
                <a:srgbClr val="000000"/>
              </a:buClr>
              <a:buFont typeface="+mj-lt"/>
              <a:buAutoNum type="arabicPeriod"/>
              <a:defRPr/>
            </a:pPr>
            <a:r>
              <a:rPr lang="en-US" sz="900" kern="0" dirty="0">
                <a:solidFill>
                  <a:schemeClr val="tx1"/>
                </a:solidFill>
              </a:rPr>
              <a:t>The Third Annual Study on the</a:t>
            </a:r>
            <a:r>
              <a:rPr lang="en-US" sz="900" kern="0" dirty="0">
                <a:solidFill>
                  <a:srgbClr val="000000"/>
                </a:solidFill>
              </a:rPr>
              <a:t> State of Endpoint Security Risk, </a:t>
            </a:r>
            <a:r>
              <a:rPr lang="en-US" sz="900" kern="0" dirty="0" err="1">
                <a:solidFill>
                  <a:srgbClr val="000000"/>
                </a:solidFill>
              </a:rPr>
              <a:t>Ponemon</a:t>
            </a:r>
            <a:r>
              <a:rPr lang="en-US" sz="900" kern="0" dirty="0">
                <a:solidFill>
                  <a:srgbClr val="000000"/>
                </a:solidFill>
              </a:rPr>
              <a:t> Institute, 2020</a:t>
            </a:r>
          </a:p>
          <a:p>
            <a:pPr marL="304550" indent="-304550">
              <a:buClr>
                <a:srgbClr val="000000"/>
              </a:buClr>
              <a:buFont typeface="+mj-lt"/>
              <a:buAutoNum type="arabicPeriod"/>
              <a:defRPr/>
            </a:pPr>
            <a:endParaRPr lang="en-US" sz="900" kern="0" dirty="0">
              <a:solidFill>
                <a:srgbClr val="000000"/>
              </a:solidFill>
            </a:endParaRPr>
          </a:p>
        </p:txBody>
      </p:sp>
      <p:sp>
        <p:nvSpPr>
          <p:cNvPr id="45060" name="Rectangle 3">
            <a:extLst>
              <a:ext uri="{FF2B5EF4-FFF2-40B4-BE49-F238E27FC236}">
                <a16:creationId xmlns:a16="http://schemas.microsoft.com/office/drawing/2014/main" id="{4809C576-3B90-44C3-9E17-A7FB557FB117}"/>
              </a:ext>
            </a:extLst>
          </p:cNvPr>
          <p:cNvSpPr>
            <a:spLocks noChangeArrowheads="1"/>
          </p:cNvSpPr>
          <p:nvPr/>
        </p:nvSpPr>
        <p:spPr bwMode="auto">
          <a:xfrm>
            <a:off x="5748338" y="2052638"/>
            <a:ext cx="2066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solidFill>
                  <a:srgbClr val="FFFFFF"/>
                </a:solidFill>
              </a:rPr>
              <a:t>According to Gartner</a:t>
            </a:r>
          </a:p>
        </p:txBody>
      </p:sp>
      <p:grpSp>
        <p:nvGrpSpPr>
          <p:cNvPr id="5" name="Group 4">
            <a:extLst>
              <a:ext uri="{FF2B5EF4-FFF2-40B4-BE49-F238E27FC236}">
                <a16:creationId xmlns:a16="http://schemas.microsoft.com/office/drawing/2014/main" id="{39CD4AA0-64B1-43F9-AB84-5C0ED0BF0914}"/>
              </a:ext>
            </a:extLst>
          </p:cNvPr>
          <p:cNvGrpSpPr>
            <a:grpSpLocks/>
          </p:cNvGrpSpPr>
          <p:nvPr/>
        </p:nvGrpSpPr>
        <p:grpSpPr bwMode="auto">
          <a:xfrm>
            <a:off x="7918450" y="1881188"/>
            <a:ext cx="3414713" cy="3330575"/>
            <a:chOff x="523190" y="1881508"/>
            <a:chExt cx="3414273" cy="3329956"/>
          </a:xfrm>
        </p:grpSpPr>
        <p:grpSp>
          <p:nvGrpSpPr>
            <p:cNvPr id="45078" name="Group 5">
              <a:extLst>
                <a:ext uri="{FF2B5EF4-FFF2-40B4-BE49-F238E27FC236}">
                  <a16:creationId xmlns:a16="http://schemas.microsoft.com/office/drawing/2014/main" id="{98BA0835-44C3-49B8-A791-60AC18299B1C}"/>
                </a:ext>
              </a:extLst>
            </p:cNvPr>
            <p:cNvGrpSpPr>
              <a:grpSpLocks/>
            </p:cNvGrpSpPr>
            <p:nvPr/>
          </p:nvGrpSpPr>
          <p:grpSpPr bwMode="auto">
            <a:xfrm>
              <a:off x="523190" y="1881508"/>
              <a:ext cx="3414273" cy="3329956"/>
              <a:chOff x="391404" y="1410525"/>
              <a:chExt cx="2562039" cy="2498767"/>
            </a:xfrm>
          </p:grpSpPr>
          <p:sp>
            <p:nvSpPr>
              <p:cNvPr id="8" name="Rectangle 7">
                <a:extLst>
                  <a:ext uri="{FF2B5EF4-FFF2-40B4-BE49-F238E27FC236}">
                    <a16:creationId xmlns:a16="http://schemas.microsoft.com/office/drawing/2014/main" id="{05D0E72F-A0A6-4D77-A205-AC5E215354E5}"/>
                  </a:ext>
                </a:extLst>
              </p:cNvPr>
              <p:cNvSpPr/>
              <p:nvPr/>
            </p:nvSpPr>
            <p:spPr bwMode="invGray">
              <a:xfrm>
                <a:off x="411653" y="1410525"/>
                <a:ext cx="2506057" cy="2170045"/>
              </a:xfrm>
              <a:prstGeom prst="rect">
                <a:avLst/>
              </a:prstGeom>
              <a:solidFill>
                <a:schemeClr val="accent3">
                  <a:lumMod val="40000"/>
                  <a:lumOff val="60000"/>
                </a:schemeClr>
              </a:solidFill>
              <a:ln>
                <a:headEnd/>
                <a:tailEnd/>
              </a:ln>
              <a:extLst/>
            </p:spPr>
            <p:style>
              <a:lnRef idx="0">
                <a:schemeClr val="accent3"/>
              </a:lnRef>
              <a:fillRef idx="3">
                <a:schemeClr val="accent3"/>
              </a:fillRef>
              <a:effectRef idx="3">
                <a:schemeClr val="accent3"/>
              </a:effectRef>
              <a:fontRef idx="minor">
                <a:schemeClr val="lt1"/>
              </a:fontRef>
            </p:style>
            <p:txBody>
              <a:bodyPr lIns="91392" tIns="45696" rIns="91392" bIns="45696"/>
              <a:lstStyle/>
              <a:p>
                <a:pPr algn="ctr" defTabSz="913944" eaLnBrk="1" fontAlgn="auto" hangingPunct="1">
                  <a:spcBef>
                    <a:spcPts val="0"/>
                  </a:spcBef>
                  <a:spcAft>
                    <a:spcPts val="0"/>
                  </a:spcAft>
                  <a:defRPr/>
                </a:pPr>
                <a:endParaRPr lang="en-US" sz="1400" dirty="0">
                  <a:solidFill>
                    <a:srgbClr val="000000"/>
                  </a:solidFill>
                </a:endParaRPr>
              </a:p>
            </p:txBody>
          </p:sp>
          <p:sp>
            <p:nvSpPr>
              <p:cNvPr id="45081" name="Rectangle 8">
                <a:extLst>
                  <a:ext uri="{FF2B5EF4-FFF2-40B4-BE49-F238E27FC236}">
                    <a16:creationId xmlns:a16="http://schemas.microsoft.com/office/drawing/2014/main" id="{871EEE49-9F22-4063-99CB-A78E12DBB0D8}"/>
                  </a:ext>
                </a:extLst>
              </p:cNvPr>
              <p:cNvSpPr>
                <a:spLocks noChangeArrowheads="1"/>
              </p:cNvSpPr>
              <p:nvPr/>
            </p:nvSpPr>
            <p:spPr bwMode="auto">
              <a:xfrm>
                <a:off x="1228517" y="2117086"/>
                <a:ext cx="1724926" cy="13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68% de los profesionales de seguridad de TI afirman que su empresa experimentó unos o más ataques a sus Endpoints.</a:t>
                </a:r>
                <a:endParaRPr lang="en-US" altLang="en-US" sz="1600" baseline="30000">
                  <a:solidFill>
                    <a:srgbClr val="FFFFFF"/>
                  </a:solidFill>
                </a:endParaRPr>
              </a:p>
            </p:txBody>
          </p:sp>
          <p:sp>
            <p:nvSpPr>
              <p:cNvPr id="45082" name="TextBox 9">
                <a:extLst>
                  <a:ext uri="{FF2B5EF4-FFF2-40B4-BE49-F238E27FC236}">
                    <a16:creationId xmlns:a16="http://schemas.microsoft.com/office/drawing/2014/main" id="{BA9230C7-6611-404F-B7C6-E59ECC476C14}"/>
                  </a:ext>
                </a:extLst>
              </p:cNvPr>
              <p:cNvSpPr txBox="1">
                <a:spLocks noChangeArrowheads="1"/>
              </p:cNvSpPr>
              <p:nvPr/>
            </p:nvSpPr>
            <p:spPr bwMode="auto">
              <a:xfrm>
                <a:off x="391404" y="3678378"/>
                <a:ext cx="2546109" cy="2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rPr>
                  <a:t>Necesidad de Protección de Endpoint</a:t>
                </a:r>
              </a:p>
            </p:txBody>
          </p:sp>
        </p:grpSp>
        <p:pic>
          <p:nvPicPr>
            <p:cNvPr id="45079" name="Picture 6">
              <a:extLst>
                <a:ext uri="{FF2B5EF4-FFF2-40B4-BE49-F238E27FC236}">
                  <a16:creationId xmlns:a16="http://schemas.microsoft.com/office/drawing/2014/main" id="{AB014F47-9998-479F-8D16-5D8CAC60D6F7}"/>
                </a:ext>
              </a:extLst>
            </p:cNvPr>
            <p:cNvPicPr>
              <a:picLocks noChangeAspect="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163857" y="2186211"/>
              <a:ext cx="2111687" cy="47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0CA516AC-AC24-4792-A834-A8082C576AD9}"/>
              </a:ext>
            </a:extLst>
          </p:cNvPr>
          <p:cNvGrpSpPr>
            <a:grpSpLocks/>
          </p:cNvGrpSpPr>
          <p:nvPr/>
        </p:nvGrpSpPr>
        <p:grpSpPr bwMode="auto">
          <a:xfrm>
            <a:off x="892175" y="1881188"/>
            <a:ext cx="3338513" cy="3346450"/>
            <a:chOff x="7916463" y="1881508"/>
            <a:chExt cx="3339281" cy="3346261"/>
          </a:xfrm>
        </p:grpSpPr>
        <p:grpSp>
          <p:nvGrpSpPr>
            <p:cNvPr id="45072" name="Group 16">
              <a:extLst>
                <a:ext uri="{FF2B5EF4-FFF2-40B4-BE49-F238E27FC236}">
                  <a16:creationId xmlns:a16="http://schemas.microsoft.com/office/drawing/2014/main" id="{C5D03542-D2C1-46B4-8AF4-61BC1A1D4AFE}"/>
                </a:ext>
              </a:extLst>
            </p:cNvPr>
            <p:cNvGrpSpPr>
              <a:grpSpLocks/>
            </p:cNvGrpSpPr>
            <p:nvPr/>
          </p:nvGrpSpPr>
          <p:grpSpPr bwMode="auto">
            <a:xfrm>
              <a:off x="7916463" y="1881508"/>
              <a:ext cx="3339281" cy="2890688"/>
              <a:chOff x="3493052" y="1786384"/>
              <a:chExt cx="2505766" cy="2169146"/>
            </a:xfrm>
          </p:grpSpPr>
          <p:sp>
            <p:nvSpPr>
              <p:cNvPr id="18" name="Rectangle 17">
                <a:extLst>
                  <a:ext uri="{FF2B5EF4-FFF2-40B4-BE49-F238E27FC236}">
                    <a16:creationId xmlns:a16="http://schemas.microsoft.com/office/drawing/2014/main" id="{13228B5F-CEE5-6447-8932-BC9A9ECB4CE2}"/>
                  </a:ext>
                </a:extLst>
              </p:cNvPr>
              <p:cNvSpPr/>
              <p:nvPr/>
            </p:nvSpPr>
            <p:spPr bwMode="invGray">
              <a:xfrm>
                <a:off x="3493052" y="1786384"/>
                <a:ext cx="2505766" cy="2169135"/>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lIns="91392" tIns="45696" rIns="91392" bIns="45696" anchor="ctr"/>
              <a:lstStyle/>
              <a:p>
                <a:pPr algn="ctr" defTabSz="913944" eaLnBrk="1" fontAlgn="auto" hangingPunct="1">
                  <a:spcBef>
                    <a:spcPts val="0"/>
                  </a:spcBef>
                  <a:spcAft>
                    <a:spcPts val="0"/>
                  </a:spcAft>
                  <a:defRPr/>
                </a:pPr>
                <a:endParaRPr lang="en-US" sz="1400" dirty="0">
                  <a:solidFill>
                    <a:srgbClr val="000000"/>
                  </a:solidFill>
                </a:endParaRPr>
              </a:p>
            </p:txBody>
          </p:sp>
          <p:grpSp>
            <p:nvGrpSpPr>
              <p:cNvPr id="45075" name="Group 18">
                <a:extLst>
                  <a:ext uri="{FF2B5EF4-FFF2-40B4-BE49-F238E27FC236}">
                    <a16:creationId xmlns:a16="http://schemas.microsoft.com/office/drawing/2014/main" id="{8FBE05F5-6582-43B5-A8F3-2E45E4CC8A9B}"/>
                  </a:ext>
                </a:extLst>
              </p:cNvPr>
              <p:cNvGrpSpPr>
                <a:grpSpLocks/>
              </p:cNvGrpSpPr>
              <p:nvPr/>
            </p:nvGrpSpPr>
            <p:grpSpPr bwMode="auto">
              <a:xfrm>
                <a:off x="3640077" y="2143720"/>
                <a:ext cx="2295702" cy="1639680"/>
                <a:chOff x="8715931" y="2435316"/>
                <a:chExt cx="3060936" cy="2186240"/>
              </a:xfrm>
            </p:grpSpPr>
            <p:sp>
              <p:nvSpPr>
                <p:cNvPr id="45076" name="Rectangle 19">
                  <a:extLst>
                    <a:ext uri="{FF2B5EF4-FFF2-40B4-BE49-F238E27FC236}">
                      <a16:creationId xmlns:a16="http://schemas.microsoft.com/office/drawing/2014/main" id="{6AC9AE2A-A895-4ACE-ABC9-2C04A9E9D314}"/>
                    </a:ext>
                  </a:extLst>
                </p:cNvPr>
                <p:cNvSpPr>
                  <a:spLocks noChangeArrowheads="1"/>
                </p:cNvSpPr>
                <p:nvPr/>
              </p:nvSpPr>
              <p:spPr bwMode="auto">
                <a:xfrm>
                  <a:off x="9360716" y="2435316"/>
                  <a:ext cx="2416151" cy="218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olidFill>
                        <a:srgbClr val="FFFFFF"/>
                      </a:solidFill>
                    </a:rPr>
                    <a:t>Hasta 2021, </a:t>
                  </a:r>
                </a:p>
                <a:p>
                  <a:pPr eaLnBrk="1" hangingPunct="1"/>
                  <a:r>
                    <a:rPr lang="en-US" altLang="en-US" sz="2400" b="1">
                      <a:solidFill>
                        <a:srgbClr val="FFFFFF"/>
                      </a:solidFill>
                    </a:rPr>
                    <a:t>99%</a:t>
                  </a:r>
                  <a:r>
                    <a:rPr lang="en-US" altLang="en-US" sz="1600">
                      <a:solidFill>
                        <a:srgbClr val="FFFFFF"/>
                      </a:solidFill>
                    </a:rPr>
                    <a:t> de las vulnerabilidades explotadas seguirán siendo conocidas por los profesionales de seguridad y TI durante al menos un año</a:t>
                  </a:r>
                  <a:r>
                    <a:rPr lang="en-US" altLang="en-US" sz="1600">
                      <a:solidFill>
                        <a:schemeClr val="bg1"/>
                      </a:solidFill>
                    </a:rPr>
                    <a:t>.</a:t>
                  </a:r>
                  <a:endParaRPr lang="en-US" altLang="en-US" sz="1400">
                    <a:solidFill>
                      <a:schemeClr val="bg1"/>
                    </a:solidFill>
                  </a:endParaRPr>
                </a:p>
              </p:txBody>
            </p:sp>
            <p:pic>
              <p:nvPicPr>
                <p:cNvPr id="45077" name="Picture 73">
                  <a:extLst>
                    <a:ext uri="{FF2B5EF4-FFF2-40B4-BE49-F238E27FC236}">
                      <a16:creationId xmlns:a16="http://schemas.microsoft.com/office/drawing/2014/main" id="{5A5D6FFD-2573-4482-8A57-5ED22EB11B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931" y="3242442"/>
                  <a:ext cx="529308" cy="52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5073" name="TextBox 21">
              <a:extLst>
                <a:ext uri="{FF2B5EF4-FFF2-40B4-BE49-F238E27FC236}">
                  <a16:creationId xmlns:a16="http://schemas.microsoft.com/office/drawing/2014/main" id="{BC0FABB7-0CED-4BB4-A819-DD65C2E687B5}"/>
                </a:ext>
              </a:extLst>
            </p:cNvPr>
            <p:cNvSpPr txBox="1">
              <a:spLocks noChangeArrowheads="1"/>
            </p:cNvSpPr>
            <p:nvPr/>
          </p:nvSpPr>
          <p:spPr bwMode="auto">
            <a:xfrm>
              <a:off x="8057135" y="4920008"/>
              <a:ext cx="3057950" cy="30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rPr>
                <a:t>Necesidad de Higiene Cibernética</a:t>
              </a:r>
            </a:p>
          </p:txBody>
        </p:sp>
      </p:grpSp>
      <p:pic>
        <p:nvPicPr>
          <p:cNvPr id="45063" name="Picture 22">
            <a:extLst>
              <a:ext uri="{FF2B5EF4-FFF2-40B4-BE49-F238E27FC236}">
                <a16:creationId xmlns:a16="http://schemas.microsoft.com/office/drawing/2014/main" id="{1728ABD7-1202-41C6-9FA6-42B7F4DE5E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2260600"/>
            <a:ext cx="18796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3" descr="icon-UEBA-Lt.emf">
            <a:extLst>
              <a:ext uri="{FF2B5EF4-FFF2-40B4-BE49-F238E27FC236}">
                <a16:creationId xmlns:a16="http://schemas.microsoft.com/office/drawing/2014/main" id="{686AE69C-2AB7-419F-B2C9-DED14242C1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3194050"/>
            <a:ext cx="6286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a16="http://schemas.microsoft.com/office/drawing/2014/main" id="{46504255-1A43-4C15-A037-E06FB5483F65}"/>
              </a:ext>
            </a:extLst>
          </p:cNvPr>
          <p:cNvGrpSpPr>
            <a:grpSpLocks/>
          </p:cNvGrpSpPr>
          <p:nvPr/>
        </p:nvGrpSpPr>
        <p:grpSpPr bwMode="auto">
          <a:xfrm>
            <a:off x="4425950" y="1881188"/>
            <a:ext cx="3340100" cy="3330575"/>
            <a:chOff x="4426358" y="1881508"/>
            <a:chExt cx="3339281" cy="3329958"/>
          </a:xfrm>
        </p:grpSpPr>
        <p:sp>
          <p:nvSpPr>
            <p:cNvPr id="27" name="Rectangle 26">
              <a:extLst>
                <a:ext uri="{FF2B5EF4-FFF2-40B4-BE49-F238E27FC236}">
                  <a16:creationId xmlns:a16="http://schemas.microsoft.com/office/drawing/2014/main" id="{D14D1069-C067-604E-9A9D-05AB9FB78EAF}"/>
                </a:ext>
              </a:extLst>
            </p:cNvPr>
            <p:cNvSpPr/>
            <p:nvPr/>
          </p:nvSpPr>
          <p:spPr bwMode="invGray">
            <a:xfrm>
              <a:off x="4426358" y="1881508"/>
              <a:ext cx="3339281" cy="2891889"/>
            </a:xfrm>
            <a:prstGeom prst="rect">
              <a:avLst/>
            </a:prstGeom>
            <a:solidFill>
              <a:schemeClr val="accent6"/>
            </a:solidFill>
            <a:ln>
              <a:headEnd/>
              <a:tailEnd/>
            </a:ln>
            <a:effectLst/>
            <a:extLst/>
          </p:spPr>
          <p:style>
            <a:lnRef idx="0">
              <a:schemeClr val="accent6"/>
            </a:lnRef>
            <a:fillRef idx="3">
              <a:schemeClr val="accent6"/>
            </a:fillRef>
            <a:effectRef idx="3">
              <a:schemeClr val="accent6"/>
            </a:effectRef>
            <a:fontRef idx="minor">
              <a:schemeClr val="lt1"/>
            </a:fontRef>
          </p:style>
          <p:txBody>
            <a:bodyPr lIns="91392" tIns="45696" rIns="91392" bIns="45696"/>
            <a:lstStyle/>
            <a:p>
              <a:pPr algn="ctr" defTabSz="913944" eaLnBrk="1" fontAlgn="auto" hangingPunct="1">
                <a:spcBef>
                  <a:spcPts val="0"/>
                </a:spcBef>
                <a:spcAft>
                  <a:spcPts val="0"/>
                </a:spcAft>
                <a:defRPr/>
              </a:pPr>
              <a:endParaRPr lang="en-US" sz="1400" dirty="0">
                <a:solidFill>
                  <a:srgbClr val="000000"/>
                </a:solidFill>
              </a:endParaRPr>
            </a:p>
          </p:txBody>
        </p:sp>
        <p:sp>
          <p:nvSpPr>
            <p:cNvPr id="45069" name="Rectangle 27">
              <a:extLst>
                <a:ext uri="{FF2B5EF4-FFF2-40B4-BE49-F238E27FC236}">
                  <a16:creationId xmlns:a16="http://schemas.microsoft.com/office/drawing/2014/main" id="{1C24B6EE-4401-4538-9EFD-CFB650CB0B1B}"/>
                </a:ext>
              </a:extLst>
            </p:cNvPr>
            <p:cNvSpPr>
              <a:spLocks noChangeArrowheads="1"/>
            </p:cNvSpPr>
            <p:nvPr/>
          </p:nvSpPr>
          <p:spPr bwMode="auto">
            <a:xfrm>
              <a:off x="5519855" y="2765784"/>
              <a:ext cx="1975649" cy="189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25-30% de la fuerza laboral trabajará desde casa varios días a la semana para fines de 2021.</a:t>
              </a:r>
              <a:endParaRPr lang="en-US" altLang="en-US">
                <a:solidFill>
                  <a:schemeClr val="bg1"/>
                </a:solidFill>
              </a:endParaRPr>
            </a:p>
            <a:p>
              <a:pPr eaLnBrk="1" hangingPunct="1"/>
              <a:endParaRPr lang="en-US" altLang="en-US" sz="1400" baseline="30000">
                <a:solidFill>
                  <a:schemeClr val="bg1"/>
                </a:solidFill>
              </a:endParaRPr>
            </a:p>
          </p:txBody>
        </p:sp>
        <p:sp>
          <p:nvSpPr>
            <p:cNvPr id="45070" name="TextBox 28">
              <a:extLst>
                <a:ext uri="{FF2B5EF4-FFF2-40B4-BE49-F238E27FC236}">
                  <a16:creationId xmlns:a16="http://schemas.microsoft.com/office/drawing/2014/main" id="{0E135DCB-39EC-4BE9-87BB-4B52688D4FF0}"/>
                </a:ext>
              </a:extLst>
            </p:cNvPr>
            <p:cNvSpPr txBox="1">
              <a:spLocks noChangeArrowheads="1"/>
            </p:cNvSpPr>
            <p:nvPr/>
          </p:nvSpPr>
          <p:spPr bwMode="auto">
            <a:xfrm>
              <a:off x="4741771" y="4903741"/>
              <a:ext cx="2708476" cy="30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rgbClr val="000000"/>
                  </a:solidFill>
                </a:rPr>
                <a:t>Trabaja desde cualquier lugar</a:t>
              </a:r>
            </a:p>
          </p:txBody>
        </p:sp>
        <p:pic>
          <p:nvPicPr>
            <p:cNvPr id="31" name="Picture 30">
              <a:extLst>
                <a:ext uri="{FF2B5EF4-FFF2-40B4-BE49-F238E27FC236}">
                  <a16:creationId xmlns:a16="http://schemas.microsoft.com/office/drawing/2014/main" id="{F6ACB2DD-ACE9-4A4C-82FB-CD62038BA4BF}"/>
                </a:ext>
              </a:extLst>
            </p:cNvPr>
            <p:cNvPicPr>
              <a:picLocks noChangeAspect="1"/>
            </p:cNvPicPr>
            <p:nvPr/>
          </p:nvPicPr>
          <p:blipFill rotWithShape="1">
            <a:blip r:embed="rId7" cstate="hqprint">
              <a:clrChange>
                <a:clrFrom>
                  <a:srgbClr val="283F50"/>
                </a:clrFrom>
                <a:clrTo>
                  <a:srgbClr val="283F50">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650825" y="2952490"/>
              <a:ext cx="664406" cy="749432"/>
            </a:xfrm>
            <a:prstGeom prst="rect">
              <a:avLst/>
            </a:prstGeom>
            <a:solidFill>
              <a:schemeClr val="accent6"/>
            </a:solidFill>
          </p:spPr>
        </p:pic>
      </p:grpSp>
      <p:pic>
        <p:nvPicPr>
          <p:cNvPr id="45066" name="Picture 115">
            <a:extLst>
              <a:ext uri="{FF2B5EF4-FFF2-40B4-BE49-F238E27FC236}">
                <a16:creationId xmlns:a16="http://schemas.microsoft.com/office/drawing/2014/main" id="{8D8E4FA9-D9F5-4301-93E8-3FAD635648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3033713"/>
            <a:ext cx="660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F074047A-0F28-4496-8CA6-1D41D40734F8}"/>
              </a:ext>
            </a:extLst>
          </p:cNvPr>
          <p:cNvSpPr/>
          <p:nvPr/>
        </p:nvSpPr>
        <p:spPr>
          <a:xfrm>
            <a:off x="4598988" y="2120900"/>
            <a:ext cx="2724150" cy="646113"/>
          </a:xfrm>
          <a:prstGeom prst="rect">
            <a:avLst/>
          </a:prstGeom>
        </p:spPr>
        <p:txBody>
          <a:bodyPr wrap="none">
            <a:spAutoFit/>
          </a:bodyPr>
          <a:lstStyle/>
          <a:p>
            <a:pPr>
              <a:buClr>
                <a:schemeClr val="tx1"/>
              </a:buClr>
              <a:defRPr/>
            </a:pPr>
            <a:r>
              <a:rPr lang="en-US" kern="0" dirty="0" err="1"/>
              <a:t>Análisis</a:t>
            </a:r>
            <a:r>
              <a:rPr lang="en-US" kern="0" dirty="0"/>
              <a:t> Global del </a:t>
            </a:r>
            <a:r>
              <a:rPr lang="en-US" kern="0" dirty="0" err="1"/>
              <a:t>lugar</a:t>
            </a:r>
            <a:r>
              <a:rPr lang="en-US" kern="0" dirty="0"/>
              <a:t> </a:t>
            </a:r>
          </a:p>
          <a:p>
            <a:pPr>
              <a:buClr>
                <a:schemeClr val="tx1"/>
              </a:buClr>
              <a:defRPr/>
            </a:pPr>
            <a:r>
              <a:rPr lang="en-US" kern="0" dirty="0"/>
              <a:t>de </a:t>
            </a:r>
            <a:r>
              <a:rPr lang="en-US" kern="0" dirty="0" err="1"/>
              <a:t>trabajo</a:t>
            </a:r>
            <a:endParaRPr lang="en-US" kern="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D26433E-0AA4-4F6F-B9D2-39B09D2E369C}"/>
              </a:ext>
            </a:extLst>
          </p:cNvPr>
          <p:cNvSpPr>
            <a:spLocks noGrp="1"/>
          </p:cNvSpPr>
          <p:nvPr>
            <p:ph sz="half" idx="1"/>
          </p:nvPr>
        </p:nvSpPr>
        <p:spPr>
          <a:xfrm>
            <a:off x="5721350" y="1601788"/>
            <a:ext cx="6092825" cy="4351337"/>
          </a:xfrm>
        </p:spPr>
        <p:txBody>
          <a:bodyPr/>
          <a:lstStyle/>
          <a:p>
            <a:pPr marL="0" indent="0" eaLnBrk="1" fontAlgn="auto" hangingPunct="1">
              <a:lnSpc>
                <a:spcPct val="100000"/>
              </a:lnSpc>
              <a:spcAft>
                <a:spcPts val="0"/>
              </a:spcAft>
              <a:buFont typeface="Arial" panose="020B0604020202020204" pitchFamily="34" charset="0"/>
              <a:buNone/>
              <a:defRPr/>
            </a:pPr>
            <a:r>
              <a:rPr lang="en-US" sz="2000" dirty="0"/>
              <a:t>Endpoint Detection and Response (EDR)</a:t>
            </a:r>
          </a:p>
          <a:p>
            <a:pPr marL="914400" lvl="1" indent="-457200" eaLnBrk="1" fontAlgn="auto" hangingPunct="1">
              <a:lnSpc>
                <a:spcPct val="100000"/>
              </a:lnSpc>
              <a:spcAft>
                <a:spcPts val="0"/>
              </a:spcAft>
              <a:buFont typeface="Arial" panose="020B0604020202020204" pitchFamily="34" charset="0"/>
              <a:buAutoNum type="arabicPeriod"/>
              <a:defRPr/>
            </a:pPr>
            <a:r>
              <a:rPr lang="es-EC" sz="1600" dirty="0"/>
              <a:t>Registre y almacene comportamientos y eventos del </a:t>
            </a:r>
            <a:r>
              <a:rPr lang="es-EC" sz="1600" dirty="0" err="1"/>
              <a:t>Endpoint</a:t>
            </a:r>
            <a:r>
              <a:rPr lang="es-EC" sz="1600" dirty="0"/>
              <a:t>.</a:t>
            </a:r>
          </a:p>
          <a:p>
            <a:pPr marL="914400" lvl="1" indent="-457200" eaLnBrk="1" fontAlgn="auto" hangingPunct="1">
              <a:lnSpc>
                <a:spcPct val="100000"/>
              </a:lnSpc>
              <a:spcAft>
                <a:spcPts val="0"/>
              </a:spcAft>
              <a:buFont typeface="Arial" panose="020B0604020202020204" pitchFamily="34" charset="0"/>
              <a:buAutoNum type="arabicPeriod"/>
              <a:defRPr/>
            </a:pPr>
            <a:r>
              <a:rPr lang="es-EC" sz="1600" dirty="0"/>
              <a:t>Detectar incidentes de seguridad.  </a:t>
            </a:r>
          </a:p>
          <a:p>
            <a:pPr marL="914400" lvl="1" indent="-457200" eaLnBrk="1" fontAlgn="auto" hangingPunct="1">
              <a:lnSpc>
                <a:spcPct val="100000"/>
              </a:lnSpc>
              <a:spcAft>
                <a:spcPts val="0"/>
              </a:spcAft>
              <a:buFont typeface="Arial" panose="020B0604020202020204" pitchFamily="34" charset="0"/>
              <a:buAutoNum type="arabicPeriod"/>
              <a:defRPr/>
            </a:pPr>
            <a:r>
              <a:rPr lang="es-EC" sz="1600" dirty="0"/>
              <a:t>Respuesta:</a:t>
            </a:r>
          </a:p>
          <a:p>
            <a:pPr marL="1371600" lvl="2" indent="-457200" eaLnBrk="1" fontAlgn="auto" hangingPunct="1">
              <a:lnSpc>
                <a:spcPct val="100000"/>
              </a:lnSpc>
              <a:spcAft>
                <a:spcPts val="0"/>
              </a:spcAft>
              <a:buFont typeface="Arial" panose="020B0604020202020204" pitchFamily="34" charset="0"/>
              <a:buAutoNum type="arabicPeriod"/>
              <a:defRPr/>
            </a:pPr>
            <a:r>
              <a:rPr lang="es-EC" sz="1400" dirty="0"/>
              <a:t>Contención y remedición.</a:t>
            </a:r>
          </a:p>
          <a:p>
            <a:pPr marL="1371600" lvl="2" indent="-457200" eaLnBrk="1" fontAlgn="auto" hangingPunct="1">
              <a:lnSpc>
                <a:spcPct val="100000"/>
              </a:lnSpc>
              <a:spcAft>
                <a:spcPts val="0"/>
              </a:spcAft>
              <a:buFont typeface="Arial" panose="020B0604020202020204" pitchFamily="34" charset="0"/>
              <a:buAutoNum type="arabicPeriod"/>
              <a:defRPr/>
            </a:pPr>
            <a:r>
              <a:rPr lang="es-EC" sz="1400" dirty="0"/>
              <a:t>Forense – investiga incidentes de seguridad, análisis de causa raíz.</a:t>
            </a:r>
          </a:p>
          <a:p>
            <a:pPr marL="0" indent="0" eaLnBrk="1" fontAlgn="auto" hangingPunct="1">
              <a:spcAft>
                <a:spcPts val="0"/>
              </a:spcAft>
              <a:buFont typeface="Arial" panose="020B0604020202020204" pitchFamily="34" charset="0"/>
              <a:buNone/>
              <a:defRPr/>
            </a:pPr>
            <a:r>
              <a:rPr lang="es-EC" sz="2000" dirty="0"/>
              <a:t>Plataforma de protección </a:t>
            </a:r>
            <a:r>
              <a:rPr lang="es-EC" sz="2000" dirty="0" err="1"/>
              <a:t>Endpoint</a:t>
            </a:r>
            <a:r>
              <a:rPr lang="es-EC" sz="2000" dirty="0"/>
              <a:t> (EPP)</a:t>
            </a:r>
          </a:p>
          <a:p>
            <a:pPr marL="914400" lvl="1" indent="-457200" eaLnBrk="1" fontAlgn="auto" hangingPunct="1">
              <a:spcAft>
                <a:spcPts val="0"/>
              </a:spcAft>
              <a:buFont typeface="Arial" panose="020B0604020202020204" pitchFamily="34" charset="0"/>
              <a:buAutoNum type="arabicPeriod"/>
              <a:defRPr/>
            </a:pPr>
            <a:r>
              <a:rPr lang="es-EC" sz="1600" dirty="0"/>
              <a:t>Prevenir el malware basado en archivos.</a:t>
            </a:r>
          </a:p>
          <a:p>
            <a:pPr marL="914400" lvl="1" indent="-457200" eaLnBrk="1" fontAlgn="auto" hangingPunct="1">
              <a:spcAft>
                <a:spcPts val="0"/>
              </a:spcAft>
              <a:buFont typeface="Arial" panose="020B0604020202020204" pitchFamily="34" charset="0"/>
              <a:buAutoNum type="arabicPeriod"/>
              <a:defRPr/>
            </a:pPr>
            <a:r>
              <a:rPr lang="es-EC" sz="1600" dirty="0"/>
              <a:t>Detectar y bloquear actividades maliciosas de aplicaciones confiables y no confiables.</a:t>
            </a:r>
          </a:p>
          <a:p>
            <a:pPr marL="914400" lvl="1" indent="-457200" eaLnBrk="1" fontAlgn="auto" hangingPunct="1">
              <a:spcAft>
                <a:spcPts val="0"/>
              </a:spcAft>
              <a:buFont typeface="Arial" panose="020B0604020202020204" pitchFamily="34" charset="0"/>
              <a:buAutoNum type="arabicPeriod"/>
              <a:defRPr/>
            </a:pPr>
            <a:r>
              <a:rPr lang="es-EC" sz="1600" dirty="0"/>
              <a:t>Proporcionar las capacidades de investigación y remediación para responder a incidentes y alertas de seguridad.</a:t>
            </a:r>
          </a:p>
          <a:p>
            <a:pPr marL="1371600" lvl="3" indent="-457200" eaLnBrk="1" fontAlgn="auto" hangingPunct="1">
              <a:lnSpc>
                <a:spcPct val="100000"/>
              </a:lnSpc>
              <a:spcBef>
                <a:spcPts val="1400"/>
              </a:spcBef>
              <a:spcAft>
                <a:spcPts val="0"/>
              </a:spcAft>
              <a:buFont typeface="Arial" panose="020B0604020202020204" pitchFamily="34" charset="0"/>
              <a:buAutoNum type="arabicPeriod"/>
              <a:defRPr/>
            </a:pPr>
            <a:endParaRPr lang="en-US" dirty="0"/>
          </a:p>
          <a:p>
            <a:pPr eaLnBrk="1" fontAlgn="auto" hangingPunct="1">
              <a:spcAft>
                <a:spcPts val="0"/>
              </a:spcAft>
              <a:defRPr/>
            </a:pPr>
            <a:endParaRPr lang="en-US" dirty="0"/>
          </a:p>
        </p:txBody>
      </p:sp>
      <p:sp>
        <p:nvSpPr>
          <p:cNvPr id="11" name="Text Placeholder 10">
            <a:extLst>
              <a:ext uri="{FF2B5EF4-FFF2-40B4-BE49-F238E27FC236}">
                <a16:creationId xmlns:a16="http://schemas.microsoft.com/office/drawing/2014/main" id="{CB46FD05-7886-496D-8777-F9B15FC515C8}"/>
              </a:ext>
            </a:extLst>
          </p:cNvPr>
          <p:cNvSpPr>
            <a:spLocks noGrp="1"/>
          </p:cNvSpPr>
          <p:nvPr>
            <p:ph type="body" sz="quarter" idx="15"/>
          </p:nvPr>
        </p:nvSpPr>
        <p:spPr>
          <a:xfrm>
            <a:off x="254000" y="901700"/>
            <a:ext cx="10841038" cy="700088"/>
          </a:xfrm>
        </p:spPr>
        <p:txBody>
          <a:bodyPr/>
          <a:lstStyle/>
          <a:p>
            <a:pPr eaLnBrk="1" fontAlgn="auto" hangingPunct="1">
              <a:spcAft>
                <a:spcPts val="0"/>
              </a:spcAft>
              <a:defRPr/>
            </a:pPr>
            <a:r>
              <a:rPr lang="es-EC" dirty="0"/>
              <a:t>Plataforma avanzada de protección de puntos finales (EPP) con capacidades de detección y respuestas automatizadas</a:t>
            </a:r>
          </a:p>
          <a:p>
            <a:pPr eaLnBrk="1" fontAlgn="auto" hangingPunct="1">
              <a:spcAft>
                <a:spcPts val="0"/>
              </a:spcAft>
              <a:defRPr/>
            </a:pPr>
            <a:endParaRPr lang="en-US" dirty="0"/>
          </a:p>
        </p:txBody>
      </p:sp>
      <p:sp>
        <p:nvSpPr>
          <p:cNvPr id="47108" name="Title 8">
            <a:extLst>
              <a:ext uri="{FF2B5EF4-FFF2-40B4-BE49-F238E27FC236}">
                <a16:creationId xmlns:a16="http://schemas.microsoft.com/office/drawing/2014/main" id="{738E1AAA-17C7-4FB1-89B1-708F8FEA7A1E}"/>
              </a:ext>
            </a:extLst>
          </p:cNvPr>
          <p:cNvSpPr>
            <a:spLocks noGrp="1"/>
          </p:cNvSpPr>
          <p:nvPr>
            <p:ph type="title"/>
          </p:nvPr>
        </p:nvSpPr>
        <p:spPr bwMode="auto">
          <a:xfrm>
            <a:off x="257175" y="177800"/>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sz="3600">
                <a:ea typeface="Inter" panose="020B0502030000000004"/>
                <a:cs typeface="Inter" panose="020B0502030000000004"/>
              </a:rPr>
              <a:t>Descripción General de la Tecnología</a:t>
            </a:r>
            <a:endParaRPr lang="en-US" altLang="en-US">
              <a:ea typeface="Inter" panose="020B0502030000000004"/>
              <a:cs typeface="Inter" panose="020B0502030000000004"/>
            </a:endParaRPr>
          </a:p>
        </p:txBody>
      </p:sp>
      <p:pic>
        <p:nvPicPr>
          <p:cNvPr id="47109" name="Picture 11">
            <a:extLst>
              <a:ext uri="{FF2B5EF4-FFF2-40B4-BE49-F238E27FC236}">
                <a16:creationId xmlns:a16="http://schemas.microsoft.com/office/drawing/2014/main" id="{57B4D3B6-00CF-48E8-95FE-6A6F6AB8D13B}"/>
              </a:ext>
            </a:extLst>
          </p:cNvPr>
          <p:cNvPicPr>
            <a:picLocks noChangeAspect="1"/>
          </p:cNvPicPr>
          <p:nvPr/>
        </p:nvPicPr>
        <p:blipFill>
          <a:blip r:embed="rId3">
            <a:extLst>
              <a:ext uri="{28A0092B-C50C-407E-A947-70E740481C1C}">
                <a14:useLocalDpi xmlns:a14="http://schemas.microsoft.com/office/drawing/2010/main" val="0"/>
              </a:ext>
            </a:extLst>
          </a:blip>
          <a:srcRect b="7349"/>
          <a:stretch>
            <a:fillRect/>
          </a:stretch>
        </p:blipFill>
        <p:spPr bwMode="auto">
          <a:xfrm>
            <a:off x="166688" y="2103438"/>
            <a:ext cx="5554662"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98CBFA-1B87-4749-BA8D-B57C1C3DD2AC}"/>
              </a:ext>
            </a:extLst>
          </p:cNvPr>
          <p:cNvSpPr>
            <a:spLocks noGrp="1"/>
          </p:cNvSpPr>
          <p:nvPr>
            <p:ph type="ctrTitle"/>
          </p:nvPr>
        </p:nvSpPr>
        <p:spPr>
          <a:xfrm>
            <a:off x="197998" y="2201688"/>
            <a:ext cx="8337506" cy="1534889"/>
          </a:xfrm>
        </p:spPr>
        <p:txBody>
          <a:bodyPr/>
          <a:lstStyle/>
          <a:p>
            <a:r>
              <a:rPr lang="es-EC" dirty="0"/>
              <a:t>Oportunidad de mercado</a:t>
            </a:r>
            <a:r>
              <a:rPr lang="en-US" dirty="0"/>
              <a:t>
</a:t>
            </a:r>
          </a:p>
        </p:txBody>
      </p:sp>
    </p:spTree>
    <p:extLst>
      <p:ext uri="{BB962C8B-B14F-4D97-AF65-F5344CB8AC3E}">
        <p14:creationId xmlns:p14="http://schemas.microsoft.com/office/powerpoint/2010/main" val="73074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8">
            <a:extLst>
              <a:ext uri="{FF2B5EF4-FFF2-40B4-BE49-F238E27FC236}">
                <a16:creationId xmlns:a16="http://schemas.microsoft.com/office/drawing/2014/main" id="{0C97B24A-9FBC-4170-913A-FE5B155C6F8D}"/>
              </a:ext>
            </a:extLst>
          </p:cNvPr>
          <p:cNvGrpSpPr>
            <a:grpSpLocks/>
          </p:cNvGrpSpPr>
          <p:nvPr/>
        </p:nvGrpSpPr>
        <p:grpSpPr bwMode="auto">
          <a:xfrm>
            <a:off x="4298950" y="1354138"/>
            <a:ext cx="1835150" cy="4521200"/>
            <a:chOff x="4289068" y="1492051"/>
            <a:chExt cx="1834782" cy="4621157"/>
          </a:xfrm>
        </p:grpSpPr>
        <p:sp>
          <p:nvSpPr>
            <p:cNvPr id="6" name="Rectangle 5">
              <a:extLst>
                <a:ext uri="{FF2B5EF4-FFF2-40B4-BE49-F238E27FC236}">
                  <a16:creationId xmlns:a16="http://schemas.microsoft.com/office/drawing/2014/main" id="{60A69BC7-970E-9642-AB47-ECE0C8365C35}"/>
                </a:ext>
              </a:extLst>
            </p:cNvPr>
            <p:cNvSpPr/>
            <p:nvPr/>
          </p:nvSpPr>
          <p:spPr>
            <a:xfrm>
              <a:off x="4319225" y="1492051"/>
              <a:ext cx="1804625" cy="4621157"/>
            </a:xfrm>
            <a:prstGeom prst="rect">
              <a:avLst/>
            </a:prstGeom>
            <a:gradFill>
              <a:gsLst>
                <a:gs pos="0">
                  <a:schemeClr val="bg2">
                    <a:lumMod val="50000"/>
                    <a:alpha val="74000"/>
                  </a:schemeClr>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cxnSp>
          <p:nvCxnSpPr>
            <p:cNvPr id="11" name="Straight Connector 10">
              <a:extLst>
                <a:ext uri="{FF2B5EF4-FFF2-40B4-BE49-F238E27FC236}">
                  <a16:creationId xmlns:a16="http://schemas.microsoft.com/office/drawing/2014/main" id="{26C2ACB9-A392-3744-BAFA-F223EAFF8E25}"/>
                </a:ext>
              </a:extLst>
            </p:cNvPr>
            <p:cNvCxnSpPr/>
            <p:nvPr/>
          </p:nvCxnSpPr>
          <p:spPr>
            <a:xfrm>
              <a:off x="6080997" y="2269275"/>
              <a:ext cx="14284" cy="33831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387" name="TextBox 15">
              <a:extLst>
                <a:ext uri="{FF2B5EF4-FFF2-40B4-BE49-F238E27FC236}">
                  <a16:creationId xmlns:a16="http://schemas.microsoft.com/office/drawing/2014/main" id="{5B41C5D8-E1A7-4AF7-A4F8-97D457B7F496}"/>
                </a:ext>
              </a:extLst>
            </p:cNvPr>
            <p:cNvSpPr txBox="1">
              <a:spLocks noChangeArrowheads="1"/>
            </p:cNvSpPr>
            <p:nvPr/>
          </p:nvSpPr>
          <p:spPr bwMode="auto">
            <a:xfrm>
              <a:off x="4506200" y="2582281"/>
              <a:ext cx="1382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Detect</a:t>
              </a:r>
            </a:p>
          </p:txBody>
        </p:sp>
        <p:pic>
          <p:nvPicPr>
            <p:cNvPr id="57388" name="Graphic 21">
              <a:extLst>
                <a:ext uri="{FF2B5EF4-FFF2-40B4-BE49-F238E27FC236}">
                  <a16:creationId xmlns:a16="http://schemas.microsoft.com/office/drawing/2014/main" id="{E3C660E9-0365-4CF6-877F-FB8834C815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2996" y="202080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9" name="TextBox 27">
              <a:extLst>
                <a:ext uri="{FF2B5EF4-FFF2-40B4-BE49-F238E27FC236}">
                  <a16:creationId xmlns:a16="http://schemas.microsoft.com/office/drawing/2014/main" id="{47B658DE-E4A2-47EB-9939-C2EB119D9C4C}"/>
                </a:ext>
              </a:extLst>
            </p:cNvPr>
            <p:cNvSpPr txBox="1">
              <a:spLocks noChangeArrowheads="1"/>
            </p:cNvSpPr>
            <p:nvPr/>
          </p:nvSpPr>
          <p:spPr bwMode="auto">
            <a:xfrm>
              <a:off x="4299630" y="3253858"/>
              <a:ext cx="1742944" cy="7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File-less y amenazas avanzadas</a:t>
              </a:r>
            </a:p>
          </p:txBody>
        </p:sp>
        <p:sp>
          <p:nvSpPr>
            <p:cNvPr id="57390" name="TextBox 40">
              <a:extLst>
                <a:ext uri="{FF2B5EF4-FFF2-40B4-BE49-F238E27FC236}">
                  <a16:creationId xmlns:a16="http://schemas.microsoft.com/office/drawing/2014/main" id="{68E70758-E271-4F5D-859E-95664D35460F}"/>
                </a:ext>
              </a:extLst>
            </p:cNvPr>
            <p:cNvSpPr txBox="1">
              <a:spLocks noChangeArrowheads="1"/>
            </p:cNvSpPr>
            <p:nvPr/>
          </p:nvSpPr>
          <p:spPr bwMode="auto">
            <a:xfrm>
              <a:off x="4289068" y="4414839"/>
              <a:ext cx="1815768" cy="15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Basado en el comportamiento.</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Detectar ataques basados en la memoria.</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Clasificación de amanezas.</a:t>
              </a:r>
            </a:p>
          </p:txBody>
        </p:sp>
      </p:grpSp>
      <p:grpSp>
        <p:nvGrpSpPr>
          <p:cNvPr id="57347" name="Group 29">
            <a:extLst>
              <a:ext uri="{FF2B5EF4-FFF2-40B4-BE49-F238E27FC236}">
                <a16:creationId xmlns:a16="http://schemas.microsoft.com/office/drawing/2014/main" id="{8805FD2A-CFA5-4420-8C24-BA3FD32C2CF5}"/>
              </a:ext>
            </a:extLst>
          </p:cNvPr>
          <p:cNvGrpSpPr>
            <a:grpSpLocks/>
          </p:cNvGrpSpPr>
          <p:nvPr/>
        </p:nvGrpSpPr>
        <p:grpSpPr bwMode="auto">
          <a:xfrm>
            <a:off x="6091238" y="1354138"/>
            <a:ext cx="1849437" cy="4521200"/>
            <a:chOff x="6101348" y="1492051"/>
            <a:chExt cx="1850384" cy="4621157"/>
          </a:xfrm>
        </p:grpSpPr>
        <p:sp>
          <p:nvSpPr>
            <p:cNvPr id="38" name="Rectangle 37">
              <a:extLst>
                <a:ext uri="{FF2B5EF4-FFF2-40B4-BE49-F238E27FC236}">
                  <a16:creationId xmlns:a16="http://schemas.microsoft.com/office/drawing/2014/main" id="{8BEACF8A-FCDF-3545-89A6-862506A9BDB5}"/>
                </a:ext>
              </a:extLst>
            </p:cNvPr>
            <p:cNvSpPr/>
            <p:nvPr/>
          </p:nvSpPr>
          <p:spPr>
            <a:xfrm>
              <a:off x="6147409" y="1492051"/>
              <a:ext cx="1804323" cy="4621157"/>
            </a:xfrm>
            <a:prstGeom prst="rect">
              <a:avLst/>
            </a:prstGeom>
            <a:gradFill>
              <a:gsLst>
                <a:gs pos="0">
                  <a:schemeClr val="bg2">
                    <a:lumMod val="50000"/>
                    <a:alpha val="74000"/>
                  </a:schemeClr>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cxnSp>
          <p:nvCxnSpPr>
            <p:cNvPr id="12" name="Straight Connector 11">
              <a:extLst>
                <a:ext uri="{FF2B5EF4-FFF2-40B4-BE49-F238E27FC236}">
                  <a16:creationId xmlns:a16="http://schemas.microsoft.com/office/drawing/2014/main" id="{7EB26722-0AC3-9B45-9515-F5AE161B63AA}"/>
                </a:ext>
              </a:extLst>
            </p:cNvPr>
            <p:cNvCxnSpPr/>
            <p:nvPr/>
          </p:nvCxnSpPr>
          <p:spPr>
            <a:xfrm>
              <a:off x="7921555" y="2272520"/>
              <a:ext cx="14294" cy="33831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381" name="TextBox 16">
              <a:extLst>
                <a:ext uri="{FF2B5EF4-FFF2-40B4-BE49-F238E27FC236}">
                  <a16:creationId xmlns:a16="http://schemas.microsoft.com/office/drawing/2014/main" id="{6D3D797B-4DCB-4C1F-9340-4F2B31BFC920}"/>
                </a:ext>
              </a:extLst>
            </p:cNvPr>
            <p:cNvSpPr txBox="1">
              <a:spLocks noChangeArrowheads="1"/>
            </p:cNvSpPr>
            <p:nvPr/>
          </p:nvSpPr>
          <p:spPr bwMode="auto">
            <a:xfrm>
              <a:off x="6252784" y="2582281"/>
              <a:ext cx="1382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Defuse</a:t>
              </a:r>
            </a:p>
          </p:txBody>
        </p:sp>
        <p:pic>
          <p:nvPicPr>
            <p:cNvPr id="57382" name="Graphic 22">
              <a:extLst>
                <a:ext uri="{FF2B5EF4-FFF2-40B4-BE49-F238E27FC236}">
                  <a16:creationId xmlns:a16="http://schemas.microsoft.com/office/drawing/2014/main" id="{1BD06160-9483-45EA-9671-85DE85491B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941" y="2066523"/>
              <a:ext cx="67791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83" name="TextBox 31">
              <a:extLst>
                <a:ext uri="{FF2B5EF4-FFF2-40B4-BE49-F238E27FC236}">
                  <a16:creationId xmlns:a16="http://schemas.microsoft.com/office/drawing/2014/main" id="{8D7F8338-E215-4D9C-ADDF-3CA276B578D9}"/>
                </a:ext>
              </a:extLst>
            </p:cNvPr>
            <p:cNvSpPr txBox="1">
              <a:spLocks noChangeArrowheads="1"/>
            </p:cNvSpPr>
            <p:nvPr/>
          </p:nvSpPr>
          <p:spPr bwMode="auto">
            <a:xfrm>
              <a:off x="6101348" y="3253858"/>
              <a:ext cx="1835219"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Detenga la violación y el rasonware</a:t>
              </a:r>
            </a:p>
          </p:txBody>
        </p:sp>
        <p:sp>
          <p:nvSpPr>
            <p:cNvPr id="57384" name="TextBox 41">
              <a:extLst>
                <a:ext uri="{FF2B5EF4-FFF2-40B4-BE49-F238E27FC236}">
                  <a16:creationId xmlns:a16="http://schemas.microsoft.com/office/drawing/2014/main" id="{33815BD9-E3F5-4F69-B212-356250F74EB1}"/>
                </a:ext>
              </a:extLst>
            </p:cNvPr>
            <p:cNvSpPr txBox="1">
              <a:spLocks noChangeArrowheads="1"/>
            </p:cNvSpPr>
            <p:nvPr/>
          </p:nvSpPr>
          <p:spPr bwMode="auto">
            <a:xfrm>
              <a:off x="6113670" y="4414839"/>
              <a:ext cx="1815768" cy="132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Bloquear acciones maliciosas.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Prevenir la pérdidad de datos.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Tiempo de permanencia cero.</a:t>
              </a:r>
            </a:p>
          </p:txBody>
        </p:sp>
      </p:grpSp>
      <p:grpSp>
        <p:nvGrpSpPr>
          <p:cNvPr id="57348" name="Group 45">
            <a:extLst>
              <a:ext uri="{FF2B5EF4-FFF2-40B4-BE49-F238E27FC236}">
                <a16:creationId xmlns:a16="http://schemas.microsoft.com/office/drawing/2014/main" id="{05BA9AB1-BEA6-43B5-AB46-5A9B45C30B41}"/>
              </a:ext>
            </a:extLst>
          </p:cNvPr>
          <p:cNvGrpSpPr>
            <a:grpSpLocks/>
          </p:cNvGrpSpPr>
          <p:nvPr/>
        </p:nvGrpSpPr>
        <p:grpSpPr bwMode="auto">
          <a:xfrm>
            <a:off x="7896225" y="1354138"/>
            <a:ext cx="1838325" cy="4521200"/>
            <a:chOff x="7937954" y="1492051"/>
            <a:chExt cx="1838147" cy="4621157"/>
          </a:xfrm>
        </p:grpSpPr>
        <p:sp>
          <p:nvSpPr>
            <p:cNvPr id="39" name="Rectangle 38">
              <a:extLst>
                <a:ext uri="{FF2B5EF4-FFF2-40B4-BE49-F238E27FC236}">
                  <a16:creationId xmlns:a16="http://schemas.microsoft.com/office/drawing/2014/main" id="{8AB28640-DCBF-7E4F-88FB-2BD4697D07B9}"/>
                </a:ext>
              </a:extLst>
            </p:cNvPr>
            <p:cNvSpPr/>
            <p:nvPr/>
          </p:nvSpPr>
          <p:spPr>
            <a:xfrm>
              <a:off x="7972876" y="1492051"/>
              <a:ext cx="1803225" cy="4621157"/>
            </a:xfrm>
            <a:prstGeom prst="rect">
              <a:avLst/>
            </a:prstGeom>
            <a:gradFill>
              <a:gsLst>
                <a:gs pos="0">
                  <a:schemeClr val="bg2">
                    <a:lumMod val="50000"/>
                    <a:alpha val="74000"/>
                  </a:schemeClr>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57375" name="TextBox 17">
              <a:extLst>
                <a:ext uri="{FF2B5EF4-FFF2-40B4-BE49-F238E27FC236}">
                  <a16:creationId xmlns:a16="http://schemas.microsoft.com/office/drawing/2014/main" id="{1EAA0990-98AD-437C-AAE9-4A2A5B0D76C0}"/>
                </a:ext>
              </a:extLst>
            </p:cNvPr>
            <p:cNvSpPr txBox="1">
              <a:spLocks noChangeArrowheads="1"/>
            </p:cNvSpPr>
            <p:nvPr/>
          </p:nvSpPr>
          <p:spPr bwMode="auto">
            <a:xfrm>
              <a:off x="8083209" y="2582281"/>
              <a:ext cx="1537598" cy="5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Respond and</a:t>
              </a:r>
            </a:p>
            <a:p>
              <a:pPr algn="ctr" eaLnBrk="1" hangingPunct="1"/>
              <a:r>
                <a:rPr lang="en-US" altLang="en-US" sz="1600" b="1"/>
                <a:t>Investigate</a:t>
              </a:r>
            </a:p>
          </p:txBody>
        </p:sp>
        <p:pic>
          <p:nvPicPr>
            <p:cNvPr id="57376" name="Graphic 23">
              <a:extLst>
                <a:ext uri="{FF2B5EF4-FFF2-40B4-BE49-F238E27FC236}">
                  <a16:creationId xmlns:a16="http://schemas.microsoft.com/office/drawing/2014/main" id="{52A4C824-D0CB-402F-80E9-9994783BE7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7039" y="2020803"/>
              <a:ext cx="534573"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7" name="TextBox 32">
              <a:extLst>
                <a:ext uri="{FF2B5EF4-FFF2-40B4-BE49-F238E27FC236}">
                  <a16:creationId xmlns:a16="http://schemas.microsoft.com/office/drawing/2014/main" id="{BA9DDDA1-E734-49F2-B346-8A69F37B589F}"/>
                </a:ext>
              </a:extLst>
            </p:cNvPr>
            <p:cNvSpPr txBox="1">
              <a:spLocks noChangeArrowheads="1"/>
            </p:cNvSpPr>
            <p:nvPr/>
          </p:nvSpPr>
          <p:spPr bwMode="auto">
            <a:xfrm>
              <a:off x="7952411" y="3253858"/>
              <a:ext cx="1777097"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Visibilidad complete del ataque</a:t>
              </a:r>
            </a:p>
          </p:txBody>
        </p:sp>
        <p:sp>
          <p:nvSpPr>
            <p:cNvPr id="57378" name="TextBox 42">
              <a:extLst>
                <a:ext uri="{FF2B5EF4-FFF2-40B4-BE49-F238E27FC236}">
                  <a16:creationId xmlns:a16="http://schemas.microsoft.com/office/drawing/2014/main" id="{C436838E-9030-41EA-959E-853AB16F9872}"/>
                </a:ext>
              </a:extLst>
            </p:cNvPr>
            <p:cNvSpPr txBox="1">
              <a:spLocks noChangeArrowheads="1"/>
            </p:cNvSpPr>
            <p:nvPr/>
          </p:nvSpPr>
          <p:spPr bwMode="auto">
            <a:xfrm>
              <a:off x="7937954" y="4414839"/>
              <a:ext cx="1815768" cy="14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Automatización del libro de jugadas.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Datos Forenses.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Caza de amenazas.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Análitica de grandes datos.</a:t>
              </a:r>
            </a:p>
          </p:txBody>
        </p:sp>
      </p:grpSp>
      <p:grpSp>
        <p:nvGrpSpPr>
          <p:cNvPr id="57349" name="Group 30">
            <a:extLst>
              <a:ext uri="{FF2B5EF4-FFF2-40B4-BE49-F238E27FC236}">
                <a16:creationId xmlns:a16="http://schemas.microsoft.com/office/drawing/2014/main" id="{46E1F90A-45BF-4C26-8AEE-796AFEF5D42C}"/>
              </a:ext>
            </a:extLst>
          </p:cNvPr>
          <p:cNvGrpSpPr>
            <a:grpSpLocks/>
          </p:cNvGrpSpPr>
          <p:nvPr/>
        </p:nvGrpSpPr>
        <p:grpSpPr bwMode="auto">
          <a:xfrm>
            <a:off x="9698038" y="1354138"/>
            <a:ext cx="1844675" cy="4521200"/>
            <a:chOff x="9761217" y="1492051"/>
            <a:chExt cx="1844610" cy="4621157"/>
          </a:xfrm>
        </p:grpSpPr>
        <p:sp>
          <p:nvSpPr>
            <p:cNvPr id="40" name="Rectangle 39">
              <a:extLst>
                <a:ext uri="{FF2B5EF4-FFF2-40B4-BE49-F238E27FC236}">
                  <a16:creationId xmlns:a16="http://schemas.microsoft.com/office/drawing/2014/main" id="{BF736DA1-64AC-B944-8E43-09F22DCFAD9B}"/>
                </a:ext>
              </a:extLst>
            </p:cNvPr>
            <p:cNvSpPr/>
            <p:nvPr/>
          </p:nvSpPr>
          <p:spPr>
            <a:xfrm>
              <a:off x="9796141" y="1492051"/>
              <a:ext cx="1804923" cy="4621157"/>
            </a:xfrm>
            <a:prstGeom prst="rect">
              <a:avLst/>
            </a:prstGeom>
            <a:gradFill>
              <a:gsLst>
                <a:gs pos="0">
                  <a:schemeClr val="bg2">
                    <a:lumMod val="50000"/>
                    <a:alpha val="74000"/>
                  </a:schemeClr>
                </a:gs>
                <a:gs pos="100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cxnSp>
          <p:nvCxnSpPr>
            <p:cNvPr id="13" name="Straight Connector 12">
              <a:extLst>
                <a:ext uri="{FF2B5EF4-FFF2-40B4-BE49-F238E27FC236}">
                  <a16:creationId xmlns:a16="http://schemas.microsoft.com/office/drawing/2014/main" id="{FD072B63-1815-E743-A684-531F5006662C}"/>
                </a:ext>
              </a:extLst>
            </p:cNvPr>
            <p:cNvCxnSpPr/>
            <p:nvPr/>
          </p:nvCxnSpPr>
          <p:spPr>
            <a:xfrm>
              <a:off x="9765979" y="2272520"/>
              <a:ext cx="15874" cy="33831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370" name="TextBox 18">
              <a:extLst>
                <a:ext uri="{FF2B5EF4-FFF2-40B4-BE49-F238E27FC236}">
                  <a16:creationId xmlns:a16="http://schemas.microsoft.com/office/drawing/2014/main" id="{1AF9CD65-772E-4699-86DC-BB2235A18E6A}"/>
                </a:ext>
              </a:extLst>
            </p:cNvPr>
            <p:cNvSpPr txBox="1">
              <a:spLocks noChangeArrowheads="1"/>
            </p:cNvSpPr>
            <p:nvPr/>
          </p:nvSpPr>
          <p:spPr bwMode="auto">
            <a:xfrm>
              <a:off x="9817553" y="2582281"/>
              <a:ext cx="1607191" cy="59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Remediate and Roll Back</a:t>
              </a:r>
            </a:p>
          </p:txBody>
        </p:sp>
        <p:pic>
          <p:nvPicPr>
            <p:cNvPr id="57371" name="Graphic 24">
              <a:extLst>
                <a:ext uri="{FF2B5EF4-FFF2-40B4-BE49-F238E27FC236}">
                  <a16:creationId xmlns:a16="http://schemas.microsoft.com/office/drawing/2014/main" id="{BC5C05A2-A9D3-4A8F-B06E-62DADC25A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338521" y="2066523"/>
              <a:ext cx="57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2" name="TextBox 33">
              <a:extLst>
                <a:ext uri="{FF2B5EF4-FFF2-40B4-BE49-F238E27FC236}">
                  <a16:creationId xmlns:a16="http://schemas.microsoft.com/office/drawing/2014/main" id="{49B9571E-5CDA-4F57-831E-F7CCF13D4C3A}"/>
                </a:ext>
              </a:extLst>
            </p:cNvPr>
            <p:cNvSpPr txBox="1">
              <a:spLocks noChangeArrowheads="1"/>
            </p:cNvSpPr>
            <p:nvPr/>
          </p:nvSpPr>
          <p:spPr bwMode="auto">
            <a:xfrm>
              <a:off x="9761217" y="3253858"/>
              <a:ext cx="1737100"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Desinfección automatizada</a:t>
              </a:r>
            </a:p>
          </p:txBody>
        </p:sp>
        <p:sp>
          <p:nvSpPr>
            <p:cNvPr id="57373" name="TextBox 43">
              <a:extLst>
                <a:ext uri="{FF2B5EF4-FFF2-40B4-BE49-F238E27FC236}">
                  <a16:creationId xmlns:a16="http://schemas.microsoft.com/office/drawing/2014/main" id="{AD29220A-FE76-4B65-82D4-2F7ECB035BE0}"/>
                </a:ext>
              </a:extLst>
            </p:cNvPr>
            <p:cNvSpPr txBox="1">
              <a:spLocks noChangeArrowheads="1"/>
            </p:cNvSpPr>
            <p:nvPr/>
          </p:nvSpPr>
          <p:spPr bwMode="auto">
            <a:xfrm>
              <a:off x="9790059" y="4414839"/>
              <a:ext cx="1815768" cy="150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Limpiar / retroceder</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Eliminar la reimagen/reconstrucción. </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Miniminice la interrupción del negocio.</a:t>
              </a:r>
            </a:p>
          </p:txBody>
        </p:sp>
      </p:grpSp>
      <p:grpSp>
        <p:nvGrpSpPr>
          <p:cNvPr id="57350" name="Group 8">
            <a:extLst>
              <a:ext uri="{FF2B5EF4-FFF2-40B4-BE49-F238E27FC236}">
                <a16:creationId xmlns:a16="http://schemas.microsoft.com/office/drawing/2014/main" id="{468D4A8E-51A0-46A8-A82C-8E366B5C1038}"/>
              </a:ext>
            </a:extLst>
          </p:cNvPr>
          <p:cNvGrpSpPr>
            <a:grpSpLocks/>
          </p:cNvGrpSpPr>
          <p:nvPr/>
        </p:nvGrpSpPr>
        <p:grpSpPr bwMode="auto">
          <a:xfrm>
            <a:off x="2355850" y="1354138"/>
            <a:ext cx="1841500" cy="4521200"/>
            <a:chOff x="2356052" y="1492051"/>
            <a:chExt cx="1841123" cy="4621157"/>
          </a:xfrm>
        </p:grpSpPr>
        <p:sp>
          <p:nvSpPr>
            <p:cNvPr id="37" name="Rectangle 36">
              <a:extLst>
                <a:ext uri="{FF2B5EF4-FFF2-40B4-BE49-F238E27FC236}">
                  <a16:creationId xmlns:a16="http://schemas.microsoft.com/office/drawing/2014/main" id="{31726C5F-0504-F74B-8F25-28D35DEBC95F}"/>
                </a:ext>
              </a:extLst>
            </p:cNvPr>
            <p:cNvSpPr/>
            <p:nvPr/>
          </p:nvSpPr>
          <p:spPr>
            <a:xfrm>
              <a:off x="2356052" y="1492051"/>
              <a:ext cx="1814142" cy="4621157"/>
            </a:xfrm>
            <a:prstGeom prst="rect">
              <a:avLst/>
            </a:prstGeom>
            <a:gradFill flip="none" rotWithShape="1">
              <a:gsLst>
                <a:gs pos="0">
                  <a:srgbClr val="E8E8E8">
                    <a:shade val="30000"/>
                    <a:satMod val="115000"/>
                  </a:srgbClr>
                </a:gs>
                <a:gs pos="31000">
                  <a:srgbClr val="E8E8E8">
                    <a:shade val="67500"/>
                    <a:satMod val="11500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sp>
          <p:nvSpPr>
            <p:cNvPr id="57364" name="TextBox 14">
              <a:extLst>
                <a:ext uri="{FF2B5EF4-FFF2-40B4-BE49-F238E27FC236}">
                  <a16:creationId xmlns:a16="http://schemas.microsoft.com/office/drawing/2014/main" id="{2CE8A548-B2AA-4C67-8969-F5E027A8A0BD}"/>
                </a:ext>
              </a:extLst>
            </p:cNvPr>
            <p:cNvSpPr txBox="1">
              <a:spLocks noChangeArrowheads="1"/>
            </p:cNvSpPr>
            <p:nvPr/>
          </p:nvSpPr>
          <p:spPr bwMode="auto">
            <a:xfrm>
              <a:off x="2523796" y="2582281"/>
              <a:ext cx="13822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Prevent</a:t>
              </a:r>
            </a:p>
          </p:txBody>
        </p:sp>
        <p:pic>
          <p:nvPicPr>
            <p:cNvPr id="57365" name="Graphic 20">
              <a:extLst>
                <a:ext uri="{FF2B5EF4-FFF2-40B4-BE49-F238E27FC236}">
                  <a16:creationId xmlns:a16="http://schemas.microsoft.com/office/drawing/2014/main" id="{5314DA80-435B-44E5-98D3-6292993317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0592" y="2020803"/>
              <a:ext cx="54864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6" name="TextBox 26">
              <a:extLst>
                <a:ext uri="{FF2B5EF4-FFF2-40B4-BE49-F238E27FC236}">
                  <a16:creationId xmlns:a16="http://schemas.microsoft.com/office/drawing/2014/main" id="{86CB8A93-E6AE-4DAA-998C-4812632D7F91}"/>
                </a:ext>
              </a:extLst>
            </p:cNvPr>
            <p:cNvSpPr txBox="1">
              <a:spLocks noChangeArrowheads="1"/>
            </p:cNvSpPr>
            <p:nvPr/>
          </p:nvSpPr>
          <p:spPr bwMode="auto">
            <a:xfrm>
              <a:off x="2393559" y="3253858"/>
              <a:ext cx="1765456" cy="5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Protección previa a la ejecucuón</a:t>
              </a:r>
            </a:p>
          </p:txBody>
        </p:sp>
        <p:sp>
          <p:nvSpPr>
            <p:cNvPr id="57367" name="TextBox 34">
              <a:extLst>
                <a:ext uri="{FF2B5EF4-FFF2-40B4-BE49-F238E27FC236}">
                  <a16:creationId xmlns:a16="http://schemas.microsoft.com/office/drawing/2014/main" id="{102BB5E2-B977-49A0-A9D7-62029B51193E}"/>
                </a:ext>
              </a:extLst>
            </p:cNvPr>
            <p:cNvSpPr txBox="1">
              <a:spLocks noChangeArrowheads="1"/>
            </p:cNvSpPr>
            <p:nvPr/>
          </p:nvSpPr>
          <p:spPr bwMode="auto">
            <a:xfrm>
              <a:off x="2381407" y="4414839"/>
              <a:ext cx="1815768" cy="7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Nivel-kernel.</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Antivirus basado en Machine learning</a:t>
              </a:r>
            </a:p>
          </p:txBody>
        </p:sp>
      </p:grpSp>
      <p:grpSp>
        <p:nvGrpSpPr>
          <p:cNvPr id="57351" name="Group 2">
            <a:extLst>
              <a:ext uri="{FF2B5EF4-FFF2-40B4-BE49-F238E27FC236}">
                <a16:creationId xmlns:a16="http://schemas.microsoft.com/office/drawing/2014/main" id="{6906800F-2208-47C8-ABE1-65F8CE2E6931}"/>
              </a:ext>
            </a:extLst>
          </p:cNvPr>
          <p:cNvGrpSpPr>
            <a:grpSpLocks/>
          </p:cNvGrpSpPr>
          <p:nvPr/>
        </p:nvGrpSpPr>
        <p:grpSpPr bwMode="auto">
          <a:xfrm>
            <a:off x="539750" y="1354138"/>
            <a:ext cx="1831975" cy="4521200"/>
            <a:chOff x="540009" y="1492051"/>
            <a:chExt cx="1832222" cy="4621157"/>
          </a:xfrm>
        </p:grpSpPr>
        <p:sp>
          <p:nvSpPr>
            <p:cNvPr id="5" name="Rectangle 4">
              <a:extLst>
                <a:ext uri="{FF2B5EF4-FFF2-40B4-BE49-F238E27FC236}">
                  <a16:creationId xmlns:a16="http://schemas.microsoft.com/office/drawing/2014/main" id="{1E175961-B24E-0B43-A3E5-81584F5CA66B}"/>
                </a:ext>
              </a:extLst>
            </p:cNvPr>
            <p:cNvSpPr/>
            <p:nvPr/>
          </p:nvSpPr>
          <p:spPr>
            <a:xfrm>
              <a:off x="540009" y="1492051"/>
              <a:ext cx="1814758" cy="4621157"/>
            </a:xfrm>
            <a:prstGeom prst="rect">
              <a:avLst/>
            </a:prstGeom>
            <a:gradFill flip="none" rotWithShape="1">
              <a:gsLst>
                <a:gs pos="0">
                  <a:srgbClr val="E8E8E8">
                    <a:shade val="30000"/>
                    <a:satMod val="115000"/>
                  </a:srgbClr>
                </a:gs>
                <a:gs pos="31000">
                  <a:srgbClr val="E8E8E8">
                    <a:shade val="67500"/>
                    <a:satMod val="115000"/>
                  </a:srgb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err="1"/>
            </a:p>
          </p:txBody>
        </p:sp>
        <p:cxnSp>
          <p:nvCxnSpPr>
            <p:cNvPr id="10" name="Straight Connector 9">
              <a:extLst>
                <a:ext uri="{FF2B5EF4-FFF2-40B4-BE49-F238E27FC236}">
                  <a16:creationId xmlns:a16="http://schemas.microsoft.com/office/drawing/2014/main" id="{24C91D97-3A21-D241-A64A-2119CDE6E6C9}"/>
                </a:ext>
              </a:extLst>
            </p:cNvPr>
            <p:cNvCxnSpPr>
              <a:cxnSpLocks/>
            </p:cNvCxnSpPr>
            <p:nvPr/>
          </p:nvCxnSpPr>
          <p:spPr>
            <a:xfrm>
              <a:off x="2350003" y="2269275"/>
              <a:ext cx="15877" cy="33831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359" name="TextBox 13">
              <a:extLst>
                <a:ext uri="{FF2B5EF4-FFF2-40B4-BE49-F238E27FC236}">
                  <a16:creationId xmlns:a16="http://schemas.microsoft.com/office/drawing/2014/main" id="{94DC3E16-1AEE-4CAF-B55A-679440419A21}"/>
                </a:ext>
              </a:extLst>
            </p:cNvPr>
            <p:cNvSpPr txBox="1">
              <a:spLocks noChangeArrowheads="1"/>
            </p:cNvSpPr>
            <p:nvPr/>
          </p:nvSpPr>
          <p:spPr bwMode="auto">
            <a:xfrm>
              <a:off x="742218" y="2582281"/>
              <a:ext cx="1382232" cy="59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b="1"/>
                <a:t>Discover </a:t>
              </a:r>
            </a:p>
            <a:p>
              <a:pPr algn="ctr" eaLnBrk="1" hangingPunct="1"/>
              <a:r>
                <a:rPr lang="en-US" altLang="en-US" sz="1600" b="1"/>
                <a:t>and Predict</a:t>
              </a:r>
            </a:p>
          </p:txBody>
        </p:sp>
        <p:pic>
          <p:nvPicPr>
            <p:cNvPr id="57360" name="Graphic 19">
              <a:extLst>
                <a:ext uri="{FF2B5EF4-FFF2-40B4-BE49-F238E27FC236}">
                  <a16:creationId xmlns:a16="http://schemas.microsoft.com/office/drawing/2014/main" id="{9DE21E1E-CD4F-4A11-9B47-DC0E86A9930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0086" y="2112243"/>
              <a:ext cx="666496"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TextBox 25">
              <a:extLst>
                <a:ext uri="{FF2B5EF4-FFF2-40B4-BE49-F238E27FC236}">
                  <a16:creationId xmlns:a16="http://schemas.microsoft.com/office/drawing/2014/main" id="{6D4A559D-BC2C-420B-9BFD-3B308F4DC397}"/>
                </a:ext>
              </a:extLst>
            </p:cNvPr>
            <p:cNvSpPr txBox="1">
              <a:spLocks noChangeArrowheads="1"/>
            </p:cNvSpPr>
            <p:nvPr/>
          </p:nvSpPr>
          <p:spPr bwMode="auto">
            <a:xfrm>
              <a:off x="564023" y="3253858"/>
              <a:ext cx="1758643" cy="72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5000"/>
                </a:lnSpc>
                <a:spcAft>
                  <a:spcPts val="600"/>
                </a:spcAft>
              </a:pPr>
              <a:r>
                <a:rPr lang="en-US" altLang="en-US" sz="1400">
                  <a:solidFill>
                    <a:srgbClr val="000000"/>
                  </a:solidFill>
                  <a:cs typeface="Arial" panose="020B0604020202020204" pitchFamily="34" charset="0"/>
                </a:rPr>
                <a:t>Mitigación Proactiva de riesgos</a:t>
              </a:r>
            </a:p>
          </p:txBody>
        </p:sp>
        <p:sp>
          <p:nvSpPr>
            <p:cNvPr id="57362" name="TextBox 44">
              <a:extLst>
                <a:ext uri="{FF2B5EF4-FFF2-40B4-BE49-F238E27FC236}">
                  <a16:creationId xmlns:a16="http://schemas.microsoft.com/office/drawing/2014/main" id="{E1671B29-201C-4DB9-BE69-37B46AE88DC0}"/>
                </a:ext>
              </a:extLst>
            </p:cNvPr>
            <p:cNvSpPr txBox="1">
              <a:spLocks noChangeArrowheads="1"/>
            </p:cNvSpPr>
            <p:nvPr/>
          </p:nvSpPr>
          <p:spPr bwMode="auto">
            <a:xfrm>
              <a:off x="556463" y="4414839"/>
              <a:ext cx="1815768" cy="114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Descubra dispositivos no autorizados e IOT.</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Vulnerabilidades.</a:t>
              </a:r>
            </a:p>
            <a:p>
              <a:pPr eaLnBrk="1" hangingPunct="1">
                <a:lnSpc>
                  <a:spcPct val="95000"/>
                </a:lnSpc>
                <a:spcAft>
                  <a:spcPts val="600"/>
                </a:spcAft>
                <a:buFont typeface="Arial" panose="020B0604020202020204" pitchFamily="34" charset="0"/>
                <a:buChar char="•"/>
              </a:pPr>
              <a:r>
                <a:rPr lang="en-US" altLang="en-US" sz="1200">
                  <a:solidFill>
                    <a:srgbClr val="000000"/>
                  </a:solidFill>
                  <a:cs typeface="Arial" panose="020B0604020202020204" pitchFamily="34" charset="0"/>
                </a:rPr>
                <a:t>Parcheo Virtual.</a:t>
              </a:r>
            </a:p>
          </p:txBody>
        </p:sp>
      </p:grpSp>
      <p:sp>
        <p:nvSpPr>
          <p:cNvPr id="7" name="Rectangle 6">
            <a:extLst>
              <a:ext uri="{FF2B5EF4-FFF2-40B4-BE49-F238E27FC236}">
                <a16:creationId xmlns:a16="http://schemas.microsoft.com/office/drawing/2014/main" id="{D5303CA5-069B-8642-B936-75F0084D627F}"/>
              </a:ext>
            </a:extLst>
          </p:cNvPr>
          <p:cNvSpPr/>
          <p:nvPr/>
        </p:nvSpPr>
        <p:spPr>
          <a:xfrm>
            <a:off x="539750" y="1354138"/>
            <a:ext cx="3633788" cy="41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r>
              <a:rPr lang="en-US" sz="1400"/>
              <a:t>Pre-Infection</a:t>
            </a:r>
          </a:p>
        </p:txBody>
      </p:sp>
      <p:sp>
        <p:nvSpPr>
          <p:cNvPr id="8" name="Rectangle 7">
            <a:extLst>
              <a:ext uri="{FF2B5EF4-FFF2-40B4-BE49-F238E27FC236}">
                <a16:creationId xmlns:a16="http://schemas.microsoft.com/office/drawing/2014/main" id="{AF09C370-ACB7-644C-915E-09A6B405583E}"/>
              </a:ext>
            </a:extLst>
          </p:cNvPr>
          <p:cNvSpPr/>
          <p:nvPr/>
        </p:nvSpPr>
        <p:spPr>
          <a:xfrm>
            <a:off x="4319588" y="1352550"/>
            <a:ext cx="7223125" cy="4143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r>
              <a:rPr lang="en-US" sz="1400"/>
              <a:t>Post-Infection/ Post Execution</a:t>
            </a:r>
          </a:p>
        </p:txBody>
      </p:sp>
      <p:sp>
        <p:nvSpPr>
          <p:cNvPr id="4" name="Text Placeholder 3">
            <a:extLst>
              <a:ext uri="{FF2B5EF4-FFF2-40B4-BE49-F238E27FC236}">
                <a16:creationId xmlns:a16="http://schemas.microsoft.com/office/drawing/2014/main" id="{C581F684-8D71-9A46-AA80-ED6A70DEC167}"/>
              </a:ext>
            </a:extLst>
          </p:cNvPr>
          <p:cNvSpPr>
            <a:spLocks noGrp="1"/>
          </p:cNvSpPr>
          <p:nvPr>
            <p:ph type="body" sz="quarter" idx="15"/>
          </p:nvPr>
        </p:nvSpPr>
        <p:spPr>
          <a:xfrm>
            <a:off x="269875" y="914400"/>
            <a:ext cx="10841038" cy="412750"/>
          </a:xfrm>
        </p:spPr>
        <p:txBody>
          <a:bodyPr/>
          <a:lstStyle/>
          <a:p>
            <a:pPr eaLnBrk="1" fontAlgn="auto" hangingPunct="1">
              <a:spcAft>
                <a:spcPts val="0"/>
              </a:spcAft>
              <a:defRPr/>
            </a:pPr>
            <a:r>
              <a:rPr lang="es-EC" dirty="0"/>
              <a:t>Recuperación automática de </a:t>
            </a:r>
            <a:r>
              <a:rPr lang="es-EC" dirty="0" err="1"/>
              <a:t>Endpoint</a:t>
            </a:r>
            <a:endParaRPr lang="es-EC" dirty="0"/>
          </a:p>
        </p:txBody>
      </p:sp>
      <p:sp>
        <p:nvSpPr>
          <p:cNvPr id="57355" name="Title 1">
            <a:extLst>
              <a:ext uri="{FF2B5EF4-FFF2-40B4-BE49-F238E27FC236}">
                <a16:creationId xmlns:a16="http://schemas.microsoft.com/office/drawing/2014/main" id="{57AD5DC1-6C17-403F-A3A9-867A3342A3C8}"/>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a:ea typeface="Inter" panose="020B0502030000000004"/>
                <a:cs typeface="Inter" panose="020B0502030000000004"/>
              </a:rPr>
              <a:t>FortiEDR – En tiempo real y automatizado </a:t>
            </a:r>
          </a:p>
        </p:txBody>
      </p:sp>
      <p:sp>
        <p:nvSpPr>
          <p:cNvPr id="47" name="Rectangle 46">
            <a:extLst>
              <a:ext uri="{FF2B5EF4-FFF2-40B4-BE49-F238E27FC236}">
                <a16:creationId xmlns:a16="http://schemas.microsoft.com/office/drawing/2014/main" id="{8E86AFC6-18B2-C647-BA90-97E3437E282E}"/>
              </a:ext>
            </a:extLst>
          </p:cNvPr>
          <p:cNvSpPr/>
          <p:nvPr/>
        </p:nvSpPr>
        <p:spPr>
          <a:xfrm>
            <a:off x="539750" y="5897563"/>
            <a:ext cx="10998200" cy="415925"/>
          </a:xfrm>
          <a:prstGeom prst="rect">
            <a:avLst/>
          </a:prstGeom>
          <a:solidFill>
            <a:schemeClr val="tx2">
              <a:lumMod val="90000"/>
              <a:lumOff val="1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r>
              <a:rPr lang="es-EC" sz="1400" dirty="0" err="1"/>
              <a:t>FortiEDR</a:t>
            </a:r>
            <a:r>
              <a:rPr lang="es-EC" sz="1400" dirty="0"/>
              <a:t> usa menos del 1% CPU, hasta 120 MB de RAM y 20 MB de espacio en disco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E10D-9010-4194-AC7F-AB68E8D48332}"/>
              </a:ext>
            </a:extLst>
          </p:cNvPr>
          <p:cNvSpPr>
            <a:spLocks noGrp="1"/>
          </p:cNvSpPr>
          <p:nvPr>
            <p:ph type="title"/>
          </p:nvPr>
        </p:nvSpPr>
        <p:spPr>
          <a:xfrm>
            <a:off x="269875" y="260350"/>
            <a:ext cx="10837863" cy="725488"/>
          </a:xfrm>
        </p:spPr>
        <p:txBody>
          <a:bodyPr anchor="t"/>
          <a:lstStyle/>
          <a:p>
            <a:pPr eaLnBrk="1" fontAlgn="auto" hangingPunct="1">
              <a:spcAft>
                <a:spcPts val="0"/>
              </a:spcAft>
              <a:defRPr/>
            </a:pPr>
            <a:r>
              <a:rPr lang="es-EC" spc="-150" dirty="0"/>
              <a:t>Seguridad Automatizada en tiempo real con respuesta orquestada a incidentes</a:t>
            </a:r>
            <a:endParaRPr lang="es-EC" dirty="0"/>
          </a:p>
        </p:txBody>
      </p:sp>
      <p:sp>
        <p:nvSpPr>
          <p:cNvPr id="59395" name="Title 2">
            <a:extLst>
              <a:ext uri="{FF2B5EF4-FFF2-40B4-BE49-F238E27FC236}">
                <a16:creationId xmlns:a16="http://schemas.microsoft.com/office/drawing/2014/main" id="{11CE74D4-65F3-40CD-9F12-17EBB2E2F50F}"/>
              </a:ext>
            </a:extLst>
          </p:cNvPr>
          <p:cNvSpPr txBox="1">
            <a:spLocks/>
          </p:cNvSpPr>
          <p:nvPr/>
        </p:nvSpPr>
        <p:spPr bwMode="auto">
          <a:xfrm>
            <a:off x="269875" y="176213"/>
            <a:ext cx="108378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br>
              <a:rPr lang="en-US" altLang="en-US" sz="3400" b="1">
                <a:solidFill>
                  <a:srgbClr val="000000"/>
                </a:solidFill>
                <a:ea typeface="Inter" panose="020B0502030000000004"/>
                <a:cs typeface="Inter" panose="020B0502030000000004"/>
              </a:rPr>
            </a:br>
            <a:endParaRPr lang="en-GB" altLang="en-US" sz="3400" b="1">
              <a:solidFill>
                <a:srgbClr val="000000"/>
              </a:solidFill>
              <a:ea typeface="Inter" panose="020B0502030000000004"/>
              <a:cs typeface="Inter" panose="020B0502030000000004"/>
            </a:endParaRPr>
          </a:p>
        </p:txBody>
      </p:sp>
      <p:sp>
        <p:nvSpPr>
          <p:cNvPr id="59396" name="Rounded Rectangle 3">
            <a:extLst>
              <a:ext uri="{FF2B5EF4-FFF2-40B4-BE49-F238E27FC236}">
                <a16:creationId xmlns:a16="http://schemas.microsoft.com/office/drawing/2014/main" id="{65C66E81-90FD-4C09-8904-0FB6A57A6EC2}"/>
              </a:ext>
            </a:extLst>
          </p:cNvPr>
          <p:cNvSpPr>
            <a:spLocks noChangeArrowheads="1"/>
          </p:cNvSpPr>
          <p:nvPr/>
        </p:nvSpPr>
        <p:spPr bwMode="auto">
          <a:xfrm>
            <a:off x="6707188" y="1219200"/>
            <a:ext cx="4586287" cy="12033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round/>
                <a:headEnd/>
                <a:tailEnd type="none" w="sm" len="sm"/>
              </a14:hiddenLine>
            </a:ext>
          </a:extLst>
        </p:spPr>
        <p:txBody>
          <a:bodyPr lIns="40905" tIns="40905" rIns="40905" bIns="40905"/>
          <a:lstStyle>
            <a:lvl1pPr defTabSz="1038225">
              <a:defRPr>
                <a:solidFill>
                  <a:schemeClr val="tx1"/>
                </a:solidFill>
                <a:latin typeface="Arial" panose="020B0604020202020204" pitchFamily="34" charset="0"/>
              </a:defRPr>
            </a:lvl1pPr>
            <a:lvl2pPr marL="742950" indent="-285750" defTabSz="1038225">
              <a:defRPr>
                <a:solidFill>
                  <a:schemeClr val="tx1"/>
                </a:solidFill>
                <a:latin typeface="Arial" panose="020B0604020202020204" pitchFamily="34" charset="0"/>
              </a:defRPr>
            </a:lvl2pPr>
            <a:lvl3pPr marL="1143000" indent="-228600" defTabSz="1038225">
              <a:defRPr>
                <a:solidFill>
                  <a:schemeClr val="tx1"/>
                </a:solidFill>
                <a:latin typeface="Arial" panose="020B0604020202020204" pitchFamily="34" charset="0"/>
              </a:defRPr>
            </a:lvl3pPr>
            <a:lvl4pPr marL="1600200" indent="-228600" defTabSz="1038225">
              <a:defRPr>
                <a:solidFill>
                  <a:schemeClr val="tx1"/>
                </a:solidFill>
                <a:latin typeface="Arial" panose="020B0604020202020204" pitchFamily="34" charset="0"/>
              </a:defRPr>
            </a:lvl4pPr>
            <a:lvl5pPr marL="2057400" indent="-228600" defTabSz="1038225">
              <a:defRPr>
                <a:solidFill>
                  <a:schemeClr val="tx1"/>
                </a:solidFill>
                <a:latin typeface="Arial" panose="020B0604020202020204" pitchFamily="34" charset="0"/>
              </a:defRPr>
            </a:lvl5pPr>
            <a:lvl6pPr marL="2514600" indent="-228600" defTabSz="1038225" eaLnBrk="0" fontAlgn="base" hangingPunct="0">
              <a:spcBef>
                <a:spcPct val="0"/>
              </a:spcBef>
              <a:spcAft>
                <a:spcPct val="0"/>
              </a:spcAft>
              <a:defRPr>
                <a:solidFill>
                  <a:schemeClr val="tx1"/>
                </a:solidFill>
                <a:latin typeface="Arial" panose="020B0604020202020204" pitchFamily="34" charset="0"/>
              </a:defRPr>
            </a:lvl6pPr>
            <a:lvl7pPr marL="2971800" indent="-228600" defTabSz="1038225" eaLnBrk="0" fontAlgn="base" hangingPunct="0">
              <a:spcBef>
                <a:spcPct val="0"/>
              </a:spcBef>
              <a:spcAft>
                <a:spcPct val="0"/>
              </a:spcAft>
              <a:defRPr>
                <a:solidFill>
                  <a:schemeClr val="tx1"/>
                </a:solidFill>
                <a:latin typeface="Arial" panose="020B0604020202020204" pitchFamily="34" charset="0"/>
              </a:defRPr>
            </a:lvl7pPr>
            <a:lvl8pPr marL="3429000" indent="-228600" defTabSz="1038225" eaLnBrk="0" fontAlgn="base" hangingPunct="0">
              <a:spcBef>
                <a:spcPct val="0"/>
              </a:spcBef>
              <a:spcAft>
                <a:spcPct val="0"/>
              </a:spcAft>
              <a:defRPr>
                <a:solidFill>
                  <a:schemeClr val="tx1"/>
                </a:solidFill>
                <a:latin typeface="Arial" panose="020B0604020202020204" pitchFamily="34" charset="0"/>
              </a:defRPr>
            </a:lvl8pPr>
            <a:lvl9pPr marL="3886200" indent="-228600" defTabSz="103822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GB" altLang="en-US" sz="1200">
              <a:solidFill>
                <a:srgbClr val="7F7F7F"/>
              </a:solidFill>
            </a:endParaRPr>
          </a:p>
        </p:txBody>
      </p:sp>
      <p:grpSp>
        <p:nvGrpSpPr>
          <p:cNvPr id="59397" name="Group 4">
            <a:extLst>
              <a:ext uri="{FF2B5EF4-FFF2-40B4-BE49-F238E27FC236}">
                <a16:creationId xmlns:a16="http://schemas.microsoft.com/office/drawing/2014/main" id="{4A8AB7B8-0C3C-4E29-BD97-60DBA9113CAB}"/>
              </a:ext>
            </a:extLst>
          </p:cNvPr>
          <p:cNvGrpSpPr>
            <a:grpSpLocks/>
          </p:cNvGrpSpPr>
          <p:nvPr/>
        </p:nvGrpSpPr>
        <p:grpSpPr bwMode="auto">
          <a:xfrm>
            <a:off x="8502650" y="1484313"/>
            <a:ext cx="3570288" cy="1238250"/>
            <a:chOff x="5058360" y="905454"/>
            <a:chExt cx="3319829" cy="928855"/>
          </a:xfrm>
        </p:grpSpPr>
        <p:sp>
          <p:nvSpPr>
            <p:cNvPr id="6" name="TextBox 5">
              <a:extLst>
                <a:ext uri="{FF2B5EF4-FFF2-40B4-BE49-F238E27FC236}">
                  <a16:creationId xmlns:a16="http://schemas.microsoft.com/office/drawing/2014/main" id="{C70C73BC-6B3F-4840-92F5-30D4B7A6E0B2}"/>
                </a:ext>
              </a:extLst>
            </p:cNvPr>
            <p:cNvSpPr txBox="1"/>
            <p:nvPr/>
          </p:nvSpPr>
          <p:spPr>
            <a:xfrm>
              <a:off x="5077550" y="905454"/>
              <a:ext cx="2562571" cy="291755"/>
            </a:xfrm>
            <a:prstGeom prst="rect">
              <a:avLst/>
            </a:prstGeom>
            <a:noFill/>
          </p:spPr>
          <p:txBody>
            <a:bodyPr lIns="103900" tIns="51951" rIns="103900" bIns="51951"/>
            <a:lstStyle/>
            <a:p>
              <a:pPr defTabSz="914377" eaLnBrk="1" fontAlgn="auto" hangingPunct="1">
                <a:spcBef>
                  <a:spcPts val="0"/>
                </a:spcBef>
                <a:spcAft>
                  <a:spcPts val="0"/>
                </a:spcAft>
                <a:defRPr/>
              </a:pPr>
              <a:r>
                <a:rPr lang="en-GB" sz="1467" b="1" cap="all" dirty="0">
                  <a:latin typeface="Calibri" panose="020F0502020204030204" pitchFamily="34" charset="0"/>
                  <a:cs typeface="Arial" pitchFamily="34" charset="0"/>
                </a:rPr>
                <a:t>PREVENCIÓN EN TIEMPO-REAL</a:t>
              </a:r>
            </a:p>
          </p:txBody>
        </p:sp>
        <p:sp>
          <p:nvSpPr>
            <p:cNvPr id="59448" name="TextBox 6">
              <a:extLst>
                <a:ext uri="{FF2B5EF4-FFF2-40B4-BE49-F238E27FC236}">
                  <a16:creationId xmlns:a16="http://schemas.microsoft.com/office/drawing/2014/main" id="{9A0AD3F9-26B8-49C1-9CC8-41EAC335E944}"/>
                </a:ext>
              </a:extLst>
            </p:cNvPr>
            <p:cNvSpPr txBox="1">
              <a:spLocks noChangeArrowheads="1"/>
            </p:cNvSpPr>
            <p:nvPr/>
          </p:nvSpPr>
          <p:spPr bwMode="auto">
            <a:xfrm>
              <a:off x="5058360" y="1110450"/>
              <a:ext cx="3319829" cy="72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900" tIns="51951" rIns="103900" bIns="51951"/>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230188" indent="-149225"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Machine learning, Kernel-basado en Next Generation AV</a:t>
              </a:r>
            </a:p>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Se alimenta de una base de datos en la nube continuamente actualizada.</a:t>
              </a:r>
            </a:p>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Prevención en tiempo real del cifrado de rasomware.</a:t>
              </a:r>
            </a:p>
          </p:txBody>
        </p:sp>
      </p:grpSp>
      <p:sp>
        <p:nvSpPr>
          <p:cNvPr id="59398" name="Rounded Rectangle 7">
            <a:extLst>
              <a:ext uri="{FF2B5EF4-FFF2-40B4-BE49-F238E27FC236}">
                <a16:creationId xmlns:a16="http://schemas.microsoft.com/office/drawing/2014/main" id="{9982C753-DCBE-4597-9E51-FFFA84C55303}"/>
              </a:ext>
            </a:extLst>
          </p:cNvPr>
          <p:cNvSpPr>
            <a:spLocks noChangeArrowheads="1"/>
          </p:cNvSpPr>
          <p:nvPr/>
        </p:nvSpPr>
        <p:spPr bwMode="auto">
          <a:xfrm>
            <a:off x="6707188" y="2522538"/>
            <a:ext cx="4586287" cy="120173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round/>
                <a:headEnd/>
                <a:tailEnd type="none" w="sm" len="sm"/>
              </a14:hiddenLine>
            </a:ext>
          </a:extLst>
        </p:spPr>
        <p:txBody>
          <a:bodyPr lIns="40905" tIns="40905" rIns="40905" bIns="40905"/>
          <a:lstStyle>
            <a:lvl1pPr defTabSz="1038225">
              <a:defRPr>
                <a:solidFill>
                  <a:schemeClr val="tx1"/>
                </a:solidFill>
                <a:latin typeface="Arial" panose="020B0604020202020204" pitchFamily="34" charset="0"/>
              </a:defRPr>
            </a:lvl1pPr>
            <a:lvl2pPr marL="742950" indent="-285750" defTabSz="1038225">
              <a:defRPr>
                <a:solidFill>
                  <a:schemeClr val="tx1"/>
                </a:solidFill>
                <a:latin typeface="Arial" panose="020B0604020202020204" pitchFamily="34" charset="0"/>
              </a:defRPr>
            </a:lvl2pPr>
            <a:lvl3pPr marL="1143000" indent="-228600" defTabSz="1038225">
              <a:defRPr>
                <a:solidFill>
                  <a:schemeClr val="tx1"/>
                </a:solidFill>
                <a:latin typeface="Arial" panose="020B0604020202020204" pitchFamily="34" charset="0"/>
              </a:defRPr>
            </a:lvl3pPr>
            <a:lvl4pPr marL="1600200" indent="-228600" defTabSz="1038225">
              <a:defRPr>
                <a:solidFill>
                  <a:schemeClr val="tx1"/>
                </a:solidFill>
                <a:latin typeface="Arial" panose="020B0604020202020204" pitchFamily="34" charset="0"/>
              </a:defRPr>
            </a:lvl4pPr>
            <a:lvl5pPr marL="2057400" indent="-228600" defTabSz="1038225">
              <a:defRPr>
                <a:solidFill>
                  <a:schemeClr val="tx1"/>
                </a:solidFill>
                <a:latin typeface="Arial" panose="020B0604020202020204" pitchFamily="34" charset="0"/>
              </a:defRPr>
            </a:lvl5pPr>
            <a:lvl6pPr marL="2514600" indent="-228600" defTabSz="1038225" eaLnBrk="0" fontAlgn="base" hangingPunct="0">
              <a:spcBef>
                <a:spcPct val="0"/>
              </a:spcBef>
              <a:spcAft>
                <a:spcPct val="0"/>
              </a:spcAft>
              <a:defRPr>
                <a:solidFill>
                  <a:schemeClr val="tx1"/>
                </a:solidFill>
                <a:latin typeface="Arial" panose="020B0604020202020204" pitchFamily="34" charset="0"/>
              </a:defRPr>
            </a:lvl6pPr>
            <a:lvl7pPr marL="2971800" indent="-228600" defTabSz="1038225" eaLnBrk="0" fontAlgn="base" hangingPunct="0">
              <a:spcBef>
                <a:spcPct val="0"/>
              </a:spcBef>
              <a:spcAft>
                <a:spcPct val="0"/>
              </a:spcAft>
              <a:defRPr>
                <a:solidFill>
                  <a:schemeClr val="tx1"/>
                </a:solidFill>
                <a:latin typeface="Arial" panose="020B0604020202020204" pitchFamily="34" charset="0"/>
              </a:defRPr>
            </a:lvl7pPr>
            <a:lvl8pPr marL="3429000" indent="-228600" defTabSz="1038225" eaLnBrk="0" fontAlgn="base" hangingPunct="0">
              <a:spcBef>
                <a:spcPct val="0"/>
              </a:spcBef>
              <a:spcAft>
                <a:spcPct val="0"/>
              </a:spcAft>
              <a:defRPr>
                <a:solidFill>
                  <a:schemeClr val="tx1"/>
                </a:solidFill>
                <a:latin typeface="Arial" panose="020B0604020202020204" pitchFamily="34" charset="0"/>
              </a:defRPr>
            </a:lvl8pPr>
            <a:lvl9pPr marL="3886200" indent="-228600" defTabSz="103822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GB" altLang="en-US" sz="1200">
              <a:solidFill>
                <a:srgbClr val="7F7F7F"/>
              </a:solidFill>
            </a:endParaRPr>
          </a:p>
        </p:txBody>
      </p:sp>
      <p:grpSp>
        <p:nvGrpSpPr>
          <p:cNvPr id="59399" name="Group 8">
            <a:extLst>
              <a:ext uri="{FF2B5EF4-FFF2-40B4-BE49-F238E27FC236}">
                <a16:creationId xmlns:a16="http://schemas.microsoft.com/office/drawing/2014/main" id="{37C462F7-0746-4256-BEEC-DE8FE2A2AFB6}"/>
              </a:ext>
            </a:extLst>
          </p:cNvPr>
          <p:cNvGrpSpPr>
            <a:grpSpLocks/>
          </p:cNvGrpSpPr>
          <p:nvPr/>
        </p:nvGrpSpPr>
        <p:grpSpPr bwMode="auto">
          <a:xfrm>
            <a:off x="8388350" y="4395788"/>
            <a:ext cx="4113213" cy="1263650"/>
            <a:chOff x="5000250" y="1852927"/>
            <a:chExt cx="3084160" cy="947050"/>
          </a:xfrm>
        </p:grpSpPr>
        <p:sp>
          <p:nvSpPr>
            <p:cNvPr id="10" name="TextBox 9">
              <a:extLst>
                <a:ext uri="{FF2B5EF4-FFF2-40B4-BE49-F238E27FC236}">
                  <a16:creationId xmlns:a16="http://schemas.microsoft.com/office/drawing/2014/main" id="{635D5FAE-B81F-4A62-8406-C99B90121CB9}"/>
                </a:ext>
              </a:extLst>
            </p:cNvPr>
            <p:cNvSpPr txBox="1"/>
            <p:nvPr/>
          </p:nvSpPr>
          <p:spPr>
            <a:xfrm>
              <a:off x="5143090" y="1852927"/>
              <a:ext cx="2941320" cy="243901"/>
            </a:xfrm>
            <a:prstGeom prst="rect">
              <a:avLst/>
            </a:prstGeom>
            <a:noFill/>
          </p:spPr>
          <p:txBody>
            <a:bodyPr lIns="103900" tIns="51951" rIns="103900" bIns="51951"/>
            <a:lstStyle/>
            <a:p>
              <a:pPr defTabSz="914377" eaLnBrk="1" fontAlgn="auto" hangingPunct="1">
                <a:spcBef>
                  <a:spcPts val="0"/>
                </a:spcBef>
                <a:spcAft>
                  <a:spcPts val="0"/>
                </a:spcAft>
                <a:defRPr/>
              </a:pPr>
              <a:r>
                <a:rPr lang="en-GB" sz="1467" b="1" cap="all" dirty="0">
                  <a:latin typeface="Calibri" panose="020F0502020204030204" pitchFamily="34" charset="0"/>
                  <a:cs typeface="Arial" pitchFamily="34" charset="0"/>
                </a:rPr>
                <a:t>DETECCIÓN Y CONTENCIÓN EN TIEMPO REAL </a:t>
              </a:r>
            </a:p>
          </p:txBody>
        </p:sp>
        <p:sp>
          <p:nvSpPr>
            <p:cNvPr id="11" name="TextBox 10">
              <a:extLst>
                <a:ext uri="{FF2B5EF4-FFF2-40B4-BE49-F238E27FC236}">
                  <a16:creationId xmlns:a16="http://schemas.microsoft.com/office/drawing/2014/main" id="{B293FBEB-C290-4FA8-84EC-1B1C067AD940}"/>
                </a:ext>
              </a:extLst>
            </p:cNvPr>
            <p:cNvSpPr txBox="1"/>
            <p:nvPr/>
          </p:nvSpPr>
          <p:spPr>
            <a:xfrm>
              <a:off x="5000250" y="2076602"/>
              <a:ext cx="2872280" cy="723375"/>
            </a:xfrm>
            <a:prstGeom prst="rect">
              <a:avLst/>
            </a:prstGeom>
            <a:noFill/>
          </p:spPr>
          <p:txBody>
            <a:bodyPr lIns="103900" tIns="51951" rIns="103900" bIns="51951"/>
            <a:lstStyle/>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Detección y bloqueo automatizados posterior a la infección.</a:t>
              </a:r>
            </a:p>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Tecnología centrada en el Sistema operativo.</a:t>
              </a:r>
            </a:p>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Análisis de todo el historial de registro.</a:t>
              </a:r>
            </a:p>
            <a:p>
              <a:pPr marL="3608" lvl="2" defTabSz="914377" eaLnBrk="1" fontAlgn="auto" hangingPunct="1">
                <a:spcBef>
                  <a:spcPts val="0"/>
                </a:spcBef>
                <a:spcAft>
                  <a:spcPct val="20000"/>
                </a:spcAft>
                <a:buSzPts val="1800"/>
                <a:defRPr/>
              </a:pPr>
              <a:endParaRPr lang="en-US" sz="1400" b="1" dirty="0">
                <a:solidFill>
                  <a:srgbClr val="5F5F5F"/>
                </a:solidFill>
                <a:latin typeface="Calibri Light" panose="020F0302020204030204" pitchFamily="34" charset="0"/>
              </a:endParaRPr>
            </a:p>
          </p:txBody>
        </p:sp>
      </p:grpSp>
      <p:sp>
        <p:nvSpPr>
          <p:cNvPr id="59400" name="Rounded Rectangle 11">
            <a:extLst>
              <a:ext uri="{FF2B5EF4-FFF2-40B4-BE49-F238E27FC236}">
                <a16:creationId xmlns:a16="http://schemas.microsoft.com/office/drawing/2014/main" id="{35265149-5437-4B8A-9150-30C5E433D765}"/>
              </a:ext>
            </a:extLst>
          </p:cNvPr>
          <p:cNvSpPr>
            <a:spLocks noChangeArrowheads="1"/>
          </p:cNvSpPr>
          <p:nvPr/>
        </p:nvSpPr>
        <p:spPr bwMode="auto">
          <a:xfrm>
            <a:off x="6707188" y="5138738"/>
            <a:ext cx="4586287" cy="120173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round/>
                <a:headEnd/>
                <a:tailEnd type="none" w="sm" len="sm"/>
              </a14:hiddenLine>
            </a:ext>
          </a:extLst>
        </p:spPr>
        <p:txBody>
          <a:bodyPr lIns="40905" tIns="40905" rIns="40905" bIns="40905"/>
          <a:lstStyle>
            <a:lvl1pPr defTabSz="1038225">
              <a:defRPr>
                <a:solidFill>
                  <a:schemeClr val="tx1"/>
                </a:solidFill>
                <a:latin typeface="Arial" panose="020B0604020202020204" pitchFamily="34" charset="0"/>
              </a:defRPr>
            </a:lvl1pPr>
            <a:lvl2pPr marL="742950" indent="-285750" defTabSz="1038225">
              <a:defRPr>
                <a:solidFill>
                  <a:schemeClr val="tx1"/>
                </a:solidFill>
                <a:latin typeface="Arial" panose="020B0604020202020204" pitchFamily="34" charset="0"/>
              </a:defRPr>
            </a:lvl2pPr>
            <a:lvl3pPr marL="1143000" indent="-228600" defTabSz="1038225">
              <a:defRPr>
                <a:solidFill>
                  <a:schemeClr val="tx1"/>
                </a:solidFill>
                <a:latin typeface="Arial" panose="020B0604020202020204" pitchFamily="34" charset="0"/>
              </a:defRPr>
            </a:lvl3pPr>
            <a:lvl4pPr marL="1600200" indent="-228600" defTabSz="1038225">
              <a:defRPr>
                <a:solidFill>
                  <a:schemeClr val="tx1"/>
                </a:solidFill>
                <a:latin typeface="Arial" panose="020B0604020202020204" pitchFamily="34" charset="0"/>
              </a:defRPr>
            </a:lvl4pPr>
            <a:lvl5pPr marL="2057400" indent="-228600" defTabSz="1038225">
              <a:defRPr>
                <a:solidFill>
                  <a:schemeClr val="tx1"/>
                </a:solidFill>
                <a:latin typeface="Arial" panose="020B0604020202020204" pitchFamily="34" charset="0"/>
              </a:defRPr>
            </a:lvl5pPr>
            <a:lvl6pPr marL="2514600" indent="-228600" defTabSz="1038225" eaLnBrk="0" fontAlgn="base" hangingPunct="0">
              <a:spcBef>
                <a:spcPct val="0"/>
              </a:spcBef>
              <a:spcAft>
                <a:spcPct val="0"/>
              </a:spcAft>
              <a:defRPr>
                <a:solidFill>
                  <a:schemeClr val="tx1"/>
                </a:solidFill>
                <a:latin typeface="Arial" panose="020B0604020202020204" pitchFamily="34" charset="0"/>
              </a:defRPr>
            </a:lvl6pPr>
            <a:lvl7pPr marL="2971800" indent="-228600" defTabSz="1038225" eaLnBrk="0" fontAlgn="base" hangingPunct="0">
              <a:spcBef>
                <a:spcPct val="0"/>
              </a:spcBef>
              <a:spcAft>
                <a:spcPct val="0"/>
              </a:spcAft>
              <a:defRPr>
                <a:solidFill>
                  <a:schemeClr val="tx1"/>
                </a:solidFill>
                <a:latin typeface="Arial" panose="020B0604020202020204" pitchFamily="34" charset="0"/>
              </a:defRPr>
            </a:lvl7pPr>
            <a:lvl8pPr marL="3429000" indent="-228600" defTabSz="1038225" eaLnBrk="0" fontAlgn="base" hangingPunct="0">
              <a:spcBef>
                <a:spcPct val="0"/>
              </a:spcBef>
              <a:spcAft>
                <a:spcPct val="0"/>
              </a:spcAft>
              <a:defRPr>
                <a:solidFill>
                  <a:schemeClr val="tx1"/>
                </a:solidFill>
                <a:latin typeface="Arial" panose="020B0604020202020204" pitchFamily="34" charset="0"/>
              </a:defRPr>
            </a:lvl8pPr>
            <a:lvl9pPr marL="3886200" indent="-228600" defTabSz="103822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GB" altLang="en-US" sz="1200">
              <a:solidFill>
                <a:srgbClr val="5F5F5F"/>
              </a:solidFill>
            </a:endParaRPr>
          </a:p>
        </p:txBody>
      </p:sp>
      <p:sp>
        <p:nvSpPr>
          <p:cNvPr id="59401" name="Rounded Rectangle 12">
            <a:extLst>
              <a:ext uri="{FF2B5EF4-FFF2-40B4-BE49-F238E27FC236}">
                <a16:creationId xmlns:a16="http://schemas.microsoft.com/office/drawing/2014/main" id="{59A1C924-216E-4585-9ABE-F342E62BD03D}"/>
              </a:ext>
            </a:extLst>
          </p:cNvPr>
          <p:cNvSpPr>
            <a:spLocks noChangeArrowheads="1"/>
          </p:cNvSpPr>
          <p:nvPr/>
        </p:nvSpPr>
        <p:spPr bwMode="auto">
          <a:xfrm>
            <a:off x="6707188" y="3825875"/>
            <a:ext cx="4586287" cy="120332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round/>
                <a:headEnd/>
                <a:tailEnd type="none" w="sm" len="sm"/>
              </a14:hiddenLine>
            </a:ext>
          </a:extLst>
        </p:spPr>
        <p:txBody>
          <a:bodyPr lIns="40905" tIns="40905" rIns="40905" bIns="40905"/>
          <a:lstStyle>
            <a:lvl1pPr defTabSz="1038225">
              <a:defRPr>
                <a:solidFill>
                  <a:schemeClr val="tx1"/>
                </a:solidFill>
                <a:latin typeface="Arial" panose="020B0604020202020204" pitchFamily="34" charset="0"/>
              </a:defRPr>
            </a:lvl1pPr>
            <a:lvl2pPr marL="742950" indent="-285750" defTabSz="1038225">
              <a:defRPr>
                <a:solidFill>
                  <a:schemeClr val="tx1"/>
                </a:solidFill>
                <a:latin typeface="Arial" panose="020B0604020202020204" pitchFamily="34" charset="0"/>
              </a:defRPr>
            </a:lvl2pPr>
            <a:lvl3pPr marL="1143000" indent="-228600" defTabSz="1038225">
              <a:defRPr>
                <a:solidFill>
                  <a:schemeClr val="tx1"/>
                </a:solidFill>
                <a:latin typeface="Arial" panose="020B0604020202020204" pitchFamily="34" charset="0"/>
              </a:defRPr>
            </a:lvl3pPr>
            <a:lvl4pPr marL="1600200" indent="-228600" defTabSz="1038225">
              <a:defRPr>
                <a:solidFill>
                  <a:schemeClr val="tx1"/>
                </a:solidFill>
                <a:latin typeface="Arial" panose="020B0604020202020204" pitchFamily="34" charset="0"/>
              </a:defRPr>
            </a:lvl4pPr>
            <a:lvl5pPr marL="2057400" indent="-228600" defTabSz="1038225">
              <a:defRPr>
                <a:solidFill>
                  <a:schemeClr val="tx1"/>
                </a:solidFill>
                <a:latin typeface="Arial" panose="020B0604020202020204" pitchFamily="34" charset="0"/>
              </a:defRPr>
            </a:lvl5pPr>
            <a:lvl6pPr marL="2514600" indent="-228600" defTabSz="1038225" eaLnBrk="0" fontAlgn="base" hangingPunct="0">
              <a:spcBef>
                <a:spcPct val="0"/>
              </a:spcBef>
              <a:spcAft>
                <a:spcPct val="0"/>
              </a:spcAft>
              <a:defRPr>
                <a:solidFill>
                  <a:schemeClr val="tx1"/>
                </a:solidFill>
                <a:latin typeface="Arial" panose="020B0604020202020204" pitchFamily="34" charset="0"/>
              </a:defRPr>
            </a:lvl6pPr>
            <a:lvl7pPr marL="2971800" indent="-228600" defTabSz="1038225" eaLnBrk="0" fontAlgn="base" hangingPunct="0">
              <a:spcBef>
                <a:spcPct val="0"/>
              </a:spcBef>
              <a:spcAft>
                <a:spcPct val="0"/>
              </a:spcAft>
              <a:defRPr>
                <a:solidFill>
                  <a:schemeClr val="tx1"/>
                </a:solidFill>
                <a:latin typeface="Arial" panose="020B0604020202020204" pitchFamily="34" charset="0"/>
              </a:defRPr>
            </a:lvl7pPr>
            <a:lvl8pPr marL="3429000" indent="-228600" defTabSz="1038225" eaLnBrk="0" fontAlgn="base" hangingPunct="0">
              <a:spcBef>
                <a:spcPct val="0"/>
              </a:spcBef>
              <a:spcAft>
                <a:spcPct val="0"/>
              </a:spcAft>
              <a:defRPr>
                <a:solidFill>
                  <a:schemeClr val="tx1"/>
                </a:solidFill>
                <a:latin typeface="Arial" panose="020B0604020202020204" pitchFamily="34" charset="0"/>
              </a:defRPr>
            </a:lvl8pPr>
            <a:lvl9pPr marL="3886200" indent="-228600" defTabSz="1038225"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GB" altLang="en-US" sz="1200">
              <a:solidFill>
                <a:srgbClr val="7F7F7F"/>
              </a:solidFill>
            </a:endParaRPr>
          </a:p>
        </p:txBody>
      </p:sp>
      <p:grpSp>
        <p:nvGrpSpPr>
          <p:cNvPr id="59402" name="Group 13">
            <a:extLst>
              <a:ext uri="{FF2B5EF4-FFF2-40B4-BE49-F238E27FC236}">
                <a16:creationId xmlns:a16="http://schemas.microsoft.com/office/drawing/2014/main" id="{9F48D91D-4BCB-419F-B277-3D6FFAA48EC5}"/>
              </a:ext>
            </a:extLst>
          </p:cNvPr>
          <p:cNvGrpSpPr>
            <a:grpSpLocks/>
          </p:cNvGrpSpPr>
          <p:nvPr/>
        </p:nvGrpSpPr>
        <p:grpSpPr bwMode="auto">
          <a:xfrm>
            <a:off x="230188" y="4171950"/>
            <a:ext cx="3875087" cy="1512888"/>
            <a:chOff x="5039668" y="2691743"/>
            <a:chExt cx="2906324" cy="1133725"/>
          </a:xfrm>
        </p:grpSpPr>
        <p:sp>
          <p:nvSpPr>
            <p:cNvPr id="15" name="TextBox 14">
              <a:extLst>
                <a:ext uri="{FF2B5EF4-FFF2-40B4-BE49-F238E27FC236}">
                  <a16:creationId xmlns:a16="http://schemas.microsoft.com/office/drawing/2014/main" id="{86AAB892-CA8B-4CB6-8AE6-F214E4043F72}"/>
                </a:ext>
              </a:extLst>
            </p:cNvPr>
            <p:cNvSpPr txBox="1"/>
            <p:nvPr/>
          </p:nvSpPr>
          <p:spPr>
            <a:xfrm>
              <a:off x="5076577" y="2691743"/>
              <a:ext cx="2675343" cy="371167"/>
            </a:xfrm>
            <a:prstGeom prst="rect">
              <a:avLst/>
            </a:prstGeom>
            <a:noFill/>
          </p:spPr>
          <p:txBody>
            <a:bodyPr lIns="103900" tIns="51951" rIns="103900" bIns="51951"/>
            <a:lstStyle/>
            <a:p>
              <a:pPr defTabSz="914377" eaLnBrk="1" fontAlgn="auto" hangingPunct="1">
                <a:spcBef>
                  <a:spcPts val="0"/>
                </a:spcBef>
                <a:spcAft>
                  <a:spcPts val="0"/>
                </a:spcAft>
                <a:defRPr/>
              </a:pPr>
              <a:r>
                <a:rPr lang="en-GB" sz="1467" b="1" cap="all" dirty="0">
                  <a:latin typeface="Calibri" panose="020F0502020204030204" pitchFamily="34" charset="0"/>
                  <a:cs typeface="Arial" pitchFamily="34" charset="0"/>
                </a:rPr>
                <a:t>RESPUESTAS A INCIDENTES ORQUESTADA EN TIEMPO-REAL</a:t>
              </a:r>
            </a:p>
          </p:txBody>
        </p:sp>
        <p:sp>
          <p:nvSpPr>
            <p:cNvPr id="16" name="TextBox 15">
              <a:extLst>
                <a:ext uri="{FF2B5EF4-FFF2-40B4-BE49-F238E27FC236}">
                  <a16:creationId xmlns:a16="http://schemas.microsoft.com/office/drawing/2014/main" id="{B3D6ACC7-4AF5-41CF-B361-13E43A12DB2A}"/>
                </a:ext>
              </a:extLst>
            </p:cNvPr>
            <p:cNvSpPr txBox="1"/>
            <p:nvPr/>
          </p:nvSpPr>
          <p:spPr>
            <a:xfrm>
              <a:off x="5039668" y="3035549"/>
              <a:ext cx="2906324" cy="789919"/>
            </a:xfrm>
            <a:prstGeom prst="rect">
              <a:avLst/>
            </a:prstGeom>
            <a:noFill/>
          </p:spPr>
          <p:txBody>
            <a:bodyPr lIns="103900" tIns="51951" rIns="103900" bIns="51951"/>
            <a:lstStyle/>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Clasificación de eventos automatizada.</a:t>
              </a:r>
            </a:p>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Remediación automatizada (notificar a los usuarios, aislar dispositivos, remediar dispositivos, abrir un ticket).</a:t>
              </a:r>
            </a:p>
            <a:p>
              <a:pPr marL="230712" lvl="2" indent="-150280" defTabSz="914377" eaLnBrk="1" fontAlgn="auto" hangingPunct="1">
                <a:spcBef>
                  <a:spcPts val="0"/>
                </a:spcBef>
                <a:spcAft>
                  <a:spcPct val="40000"/>
                </a:spcAft>
                <a:buClr>
                  <a:srgbClr val="7F7F7F">
                    <a:lumMod val="75000"/>
                  </a:srgbClr>
                </a:buClr>
                <a:buSzPct val="100000"/>
                <a:buFont typeface="Arial" panose="020B0604020202020204" pitchFamily="34" charset="0"/>
                <a:buChar char="•"/>
                <a:defRPr/>
              </a:pPr>
              <a:r>
                <a:rPr lang="es-EC" sz="1400" dirty="0">
                  <a:solidFill>
                    <a:srgbClr val="7F7F7F">
                      <a:lumMod val="75000"/>
                    </a:srgbClr>
                  </a:solidFill>
                  <a:latin typeface="Calibri Light" panose="020F0302020204030204" pitchFamily="34" charset="0"/>
                </a:rPr>
                <a:t>Investigación automatizada con mínima interrupción para el usuario.</a:t>
              </a:r>
            </a:p>
            <a:p>
              <a:pPr marL="3608" lvl="2" defTabSz="914377" eaLnBrk="1" fontAlgn="auto" hangingPunct="1">
                <a:spcBef>
                  <a:spcPts val="0"/>
                </a:spcBef>
                <a:spcAft>
                  <a:spcPct val="40000"/>
                </a:spcAft>
                <a:buSzPts val="1800"/>
                <a:defRPr/>
              </a:pPr>
              <a:endParaRPr lang="en-US" sz="1400" dirty="0">
                <a:solidFill>
                  <a:srgbClr val="5F5F5F"/>
                </a:solidFill>
                <a:latin typeface="Calibri Light" panose="020F0302020204030204" pitchFamily="34" charset="0"/>
              </a:endParaRPr>
            </a:p>
          </p:txBody>
        </p:sp>
      </p:grpSp>
      <p:pic>
        <p:nvPicPr>
          <p:cNvPr id="17" name="Picture 4" descr="Image result for checkbox">
            <a:extLst>
              <a:ext uri="{FF2B5EF4-FFF2-40B4-BE49-F238E27FC236}">
                <a16:creationId xmlns:a16="http://schemas.microsoft.com/office/drawing/2014/main" id="{CBC5E70B-A405-4D6D-9FE9-38EFD3D54D08}"/>
              </a:ext>
            </a:extLst>
          </p:cNvPr>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55970"/>
          <a:stretch/>
        </p:blipFill>
        <p:spPr bwMode="auto">
          <a:xfrm>
            <a:off x="119049" y="1537013"/>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checkbox">
            <a:extLst>
              <a:ext uri="{FF2B5EF4-FFF2-40B4-BE49-F238E27FC236}">
                <a16:creationId xmlns:a16="http://schemas.microsoft.com/office/drawing/2014/main" id="{FA590BB3-28A4-458D-B13F-2B161D93F0E4}"/>
              </a:ext>
            </a:extLst>
          </p:cNvPr>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55970"/>
          <a:stretch/>
        </p:blipFill>
        <p:spPr bwMode="auto">
          <a:xfrm>
            <a:off x="8375240" y="4453426"/>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checkbox">
            <a:extLst>
              <a:ext uri="{FF2B5EF4-FFF2-40B4-BE49-F238E27FC236}">
                <a16:creationId xmlns:a16="http://schemas.microsoft.com/office/drawing/2014/main" id="{78375D96-FFC8-4744-89C0-DAF0428A62C8}"/>
              </a:ext>
            </a:extLst>
          </p:cNvPr>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55970"/>
          <a:stretch/>
        </p:blipFill>
        <p:spPr bwMode="auto">
          <a:xfrm>
            <a:off x="8319853" y="1547473"/>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checkbox">
            <a:extLst>
              <a:ext uri="{FF2B5EF4-FFF2-40B4-BE49-F238E27FC236}">
                <a16:creationId xmlns:a16="http://schemas.microsoft.com/office/drawing/2014/main" id="{FA3E9961-9D44-41D8-9797-C4BD51B9AD72}"/>
              </a:ext>
            </a:extLst>
          </p:cNvPr>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55970"/>
          <a:stretch/>
        </p:blipFill>
        <p:spPr bwMode="auto">
          <a:xfrm>
            <a:off x="119049" y="4453426"/>
            <a:ext cx="182880" cy="182880"/>
          </a:xfrm>
          <a:prstGeom prst="rect">
            <a:avLst/>
          </a:prstGeom>
          <a:noFill/>
          <a:extLst>
            <a:ext uri="{909E8E84-426E-40DD-AFC4-6F175D3DCCD1}">
              <a14:hiddenFill xmlns:a14="http://schemas.microsoft.com/office/drawing/2010/main">
                <a:solidFill>
                  <a:srgbClr val="FFFFFF"/>
                </a:solidFill>
              </a14:hiddenFill>
            </a:ext>
          </a:extLst>
        </p:spPr>
      </p:pic>
      <p:grpSp>
        <p:nvGrpSpPr>
          <p:cNvPr id="59407" name="Group 20">
            <a:extLst>
              <a:ext uri="{FF2B5EF4-FFF2-40B4-BE49-F238E27FC236}">
                <a16:creationId xmlns:a16="http://schemas.microsoft.com/office/drawing/2014/main" id="{380C659C-8B07-4629-AC0C-DECF06EA60DC}"/>
              </a:ext>
            </a:extLst>
          </p:cNvPr>
          <p:cNvGrpSpPr>
            <a:grpSpLocks/>
          </p:cNvGrpSpPr>
          <p:nvPr/>
        </p:nvGrpSpPr>
        <p:grpSpPr bwMode="auto">
          <a:xfrm>
            <a:off x="300038" y="1484313"/>
            <a:ext cx="4689475" cy="1238250"/>
            <a:chOff x="5058360" y="905454"/>
            <a:chExt cx="4360456" cy="928855"/>
          </a:xfrm>
        </p:grpSpPr>
        <p:sp>
          <p:nvSpPr>
            <p:cNvPr id="22" name="TextBox 21">
              <a:extLst>
                <a:ext uri="{FF2B5EF4-FFF2-40B4-BE49-F238E27FC236}">
                  <a16:creationId xmlns:a16="http://schemas.microsoft.com/office/drawing/2014/main" id="{A69E5F55-2367-4D6E-8B26-88FA78364778}"/>
                </a:ext>
              </a:extLst>
            </p:cNvPr>
            <p:cNvSpPr txBox="1"/>
            <p:nvPr/>
          </p:nvSpPr>
          <p:spPr>
            <a:xfrm>
              <a:off x="5077549" y="905454"/>
              <a:ext cx="4341267" cy="291755"/>
            </a:xfrm>
            <a:prstGeom prst="rect">
              <a:avLst/>
            </a:prstGeom>
            <a:noFill/>
          </p:spPr>
          <p:txBody>
            <a:bodyPr lIns="103900" tIns="51951" rIns="103900" bIns="51951"/>
            <a:lstStyle/>
            <a:p>
              <a:pPr defTabSz="914377" eaLnBrk="1" fontAlgn="auto" hangingPunct="1">
                <a:spcBef>
                  <a:spcPts val="0"/>
                </a:spcBef>
                <a:spcAft>
                  <a:spcPts val="0"/>
                </a:spcAft>
                <a:defRPr/>
              </a:pPr>
              <a:r>
                <a:rPr lang="en-GB" sz="1467" b="1" cap="all" dirty="0">
                  <a:latin typeface="Calibri" panose="020F0502020204030204" pitchFamily="34" charset="0"/>
                  <a:cs typeface="Arial" pitchFamily="34" charset="0"/>
                </a:rPr>
                <a:t>MITIGACIÓN PROACTIVA DE RIESGOS EN TIEMPO REAL</a:t>
              </a:r>
            </a:p>
          </p:txBody>
        </p:sp>
        <p:sp>
          <p:nvSpPr>
            <p:cNvPr id="59442" name="TextBox 22">
              <a:extLst>
                <a:ext uri="{FF2B5EF4-FFF2-40B4-BE49-F238E27FC236}">
                  <a16:creationId xmlns:a16="http://schemas.microsoft.com/office/drawing/2014/main" id="{4A7C4F13-DCDB-43BE-A13A-96E3C9999B43}"/>
                </a:ext>
              </a:extLst>
            </p:cNvPr>
            <p:cNvSpPr txBox="1">
              <a:spLocks noChangeArrowheads="1"/>
            </p:cNvSpPr>
            <p:nvPr/>
          </p:nvSpPr>
          <p:spPr bwMode="auto">
            <a:xfrm>
              <a:off x="5058360" y="1110450"/>
              <a:ext cx="3537159" cy="72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900" tIns="51951" rIns="103900" bIns="51951"/>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230188" indent="-149225"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Descubra, rastree aplicaciones y dispositivos IOT.</a:t>
              </a:r>
            </a:p>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CVE y enriquecimiento de datos de clasificación de aplicaciones, </a:t>
              </a:r>
            </a:p>
            <a:p>
              <a:pPr lvl="2" eaLnBrk="1" hangingPunct="1">
                <a:spcAft>
                  <a:spcPct val="40000"/>
                </a:spcAft>
                <a:buClr>
                  <a:srgbClr val="5F5F5F"/>
                </a:buClr>
                <a:buSzPct val="100000"/>
                <a:buFont typeface="Arial" panose="020B0604020202020204" pitchFamily="34" charset="0"/>
                <a:buChar char="•"/>
              </a:pPr>
              <a:r>
                <a:rPr lang="es-EC" altLang="en-US" sz="1400">
                  <a:solidFill>
                    <a:srgbClr val="5F5F5F"/>
                  </a:solidFill>
                  <a:latin typeface="Calibri Light" panose="020F0302020204030204" pitchFamily="34" charset="0"/>
                </a:rPr>
                <a:t>Políticas proactivas basadas en riesgos que permiten la reducción de la superficie del ataque.</a:t>
              </a:r>
            </a:p>
          </p:txBody>
        </p:sp>
      </p:grpSp>
      <p:grpSp>
        <p:nvGrpSpPr>
          <p:cNvPr id="59408" name="Group 23">
            <a:extLst>
              <a:ext uri="{FF2B5EF4-FFF2-40B4-BE49-F238E27FC236}">
                <a16:creationId xmlns:a16="http://schemas.microsoft.com/office/drawing/2014/main" id="{221D147D-7AA3-4778-8326-479E7A3A9509}"/>
              </a:ext>
            </a:extLst>
          </p:cNvPr>
          <p:cNvGrpSpPr>
            <a:grpSpLocks/>
          </p:cNvGrpSpPr>
          <p:nvPr/>
        </p:nvGrpSpPr>
        <p:grpSpPr bwMode="auto">
          <a:xfrm>
            <a:off x="3871913" y="1093788"/>
            <a:ext cx="4573587" cy="5237162"/>
            <a:chOff x="3797300" y="859367"/>
            <a:chExt cx="4573290" cy="5237367"/>
          </a:xfrm>
        </p:grpSpPr>
        <p:sp>
          <p:nvSpPr>
            <p:cNvPr id="25" name="Freeform 24">
              <a:extLst>
                <a:ext uri="{FF2B5EF4-FFF2-40B4-BE49-F238E27FC236}">
                  <a16:creationId xmlns:a16="http://schemas.microsoft.com/office/drawing/2014/main" id="{920DFA18-F7C3-5D4B-B883-83D2C1F82535}"/>
                </a:ext>
              </a:extLst>
            </p:cNvPr>
            <p:cNvSpPr/>
            <p:nvPr/>
          </p:nvSpPr>
          <p:spPr>
            <a:xfrm>
              <a:off x="4462419" y="1524555"/>
              <a:ext cx="3906584" cy="3906991"/>
            </a:xfrm>
            <a:custGeom>
              <a:avLst/>
              <a:gdLst>
                <a:gd name="connsiteX0" fmla="*/ 0 w 3886200"/>
                <a:gd name="connsiteY0" fmla="*/ 3234267 h 3822700"/>
                <a:gd name="connsiteX1" fmla="*/ 3242734 w 3886200"/>
                <a:gd name="connsiteY1" fmla="*/ 0 h 3822700"/>
                <a:gd name="connsiteX2" fmla="*/ 3886200 w 3886200"/>
                <a:gd name="connsiteY2" fmla="*/ 1282700 h 3822700"/>
                <a:gd name="connsiteX3" fmla="*/ 3547534 w 3886200"/>
                <a:gd name="connsiteY3" fmla="*/ 2857500 h 3822700"/>
                <a:gd name="connsiteX4" fmla="*/ 2404534 w 3886200"/>
                <a:gd name="connsiteY4" fmla="*/ 3771900 h 3822700"/>
                <a:gd name="connsiteX5" fmla="*/ 994834 w 3886200"/>
                <a:gd name="connsiteY5" fmla="*/ 3822700 h 3822700"/>
                <a:gd name="connsiteX6" fmla="*/ 0 w 3886200"/>
                <a:gd name="connsiteY6" fmla="*/ 3234267 h 3822700"/>
                <a:gd name="connsiteX0" fmla="*/ 0 w 3886200"/>
                <a:gd name="connsiteY0" fmla="*/ 3234267 h 3822700"/>
                <a:gd name="connsiteX1" fmla="*/ 3242734 w 3886200"/>
                <a:gd name="connsiteY1" fmla="*/ 0 h 3822700"/>
                <a:gd name="connsiteX2" fmla="*/ 3886200 w 3886200"/>
                <a:gd name="connsiteY2" fmla="*/ 1282700 h 3822700"/>
                <a:gd name="connsiteX3" fmla="*/ 3547534 w 3886200"/>
                <a:gd name="connsiteY3" fmla="*/ 2857500 h 3822700"/>
                <a:gd name="connsiteX4" fmla="*/ 2404534 w 3886200"/>
                <a:gd name="connsiteY4" fmla="*/ 3771900 h 3822700"/>
                <a:gd name="connsiteX5" fmla="*/ 994834 w 3886200"/>
                <a:gd name="connsiteY5" fmla="*/ 3822700 h 3822700"/>
                <a:gd name="connsiteX6" fmla="*/ 0 w 3886200"/>
                <a:gd name="connsiteY6" fmla="*/ 3234267 h 3822700"/>
                <a:gd name="connsiteX0" fmla="*/ 0 w 3886200"/>
                <a:gd name="connsiteY0" fmla="*/ 3234267 h 3822700"/>
                <a:gd name="connsiteX1" fmla="*/ 3242734 w 3886200"/>
                <a:gd name="connsiteY1" fmla="*/ 0 h 3822700"/>
                <a:gd name="connsiteX2" fmla="*/ 3886200 w 3886200"/>
                <a:gd name="connsiteY2" fmla="*/ 1282700 h 3822700"/>
                <a:gd name="connsiteX3" fmla="*/ 3547534 w 3886200"/>
                <a:gd name="connsiteY3" fmla="*/ 2857500 h 3822700"/>
                <a:gd name="connsiteX4" fmla="*/ 2404534 w 3886200"/>
                <a:gd name="connsiteY4" fmla="*/ 3771900 h 3822700"/>
                <a:gd name="connsiteX5" fmla="*/ 994834 w 3886200"/>
                <a:gd name="connsiteY5" fmla="*/ 3822700 h 3822700"/>
                <a:gd name="connsiteX6" fmla="*/ 0 w 3886200"/>
                <a:gd name="connsiteY6" fmla="*/ 3234267 h 3822700"/>
                <a:gd name="connsiteX0" fmla="*/ 0 w 3886200"/>
                <a:gd name="connsiteY0" fmla="*/ 3234267 h 3901285"/>
                <a:gd name="connsiteX1" fmla="*/ 3242734 w 3886200"/>
                <a:gd name="connsiteY1" fmla="*/ 0 h 3901285"/>
                <a:gd name="connsiteX2" fmla="*/ 3886200 w 3886200"/>
                <a:gd name="connsiteY2" fmla="*/ 1282700 h 3901285"/>
                <a:gd name="connsiteX3" fmla="*/ 3547534 w 3886200"/>
                <a:gd name="connsiteY3" fmla="*/ 2857500 h 3901285"/>
                <a:gd name="connsiteX4" fmla="*/ 2404534 w 3886200"/>
                <a:gd name="connsiteY4" fmla="*/ 3771900 h 3901285"/>
                <a:gd name="connsiteX5" fmla="*/ 994834 w 3886200"/>
                <a:gd name="connsiteY5" fmla="*/ 3822700 h 3901285"/>
                <a:gd name="connsiteX6" fmla="*/ 0 w 3886200"/>
                <a:gd name="connsiteY6" fmla="*/ 3234267 h 3901285"/>
                <a:gd name="connsiteX0" fmla="*/ 0 w 3886200"/>
                <a:gd name="connsiteY0" fmla="*/ 3234267 h 3908170"/>
                <a:gd name="connsiteX1" fmla="*/ 3242734 w 3886200"/>
                <a:gd name="connsiteY1" fmla="*/ 0 h 3908170"/>
                <a:gd name="connsiteX2" fmla="*/ 3886200 w 3886200"/>
                <a:gd name="connsiteY2" fmla="*/ 1282700 h 3908170"/>
                <a:gd name="connsiteX3" fmla="*/ 3547534 w 3886200"/>
                <a:gd name="connsiteY3" fmla="*/ 2857500 h 3908170"/>
                <a:gd name="connsiteX4" fmla="*/ 2404534 w 3886200"/>
                <a:gd name="connsiteY4" fmla="*/ 3771900 h 3908170"/>
                <a:gd name="connsiteX5" fmla="*/ 994834 w 3886200"/>
                <a:gd name="connsiteY5" fmla="*/ 3822700 h 3908170"/>
                <a:gd name="connsiteX6" fmla="*/ 0 w 3886200"/>
                <a:gd name="connsiteY6" fmla="*/ 3234267 h 3908170"/>
                <a:gd name="connsiteX0" fmla="*/ 0 w 3886200"/>
                <a:gd name="connsiteY0" fmla="*/ 3234267 h 3908170"/>
                <a:gd name="connsiteX1" fmla="*/ 3242734 w 3886200"/>
                <a:gd name="connsiteY1" fmla="*/ 0 h 3908170"/>
                <a:gd name="connsiteX2" fmla="*/ 3886200 w 3886200"/>
                <a:gd name="connsiteY2" fmla="*/ 1282700 h 3908170"/>
                <a:gd name="connsiteX3" fmla="*/ 3547534 w 3886200"/>
                <a:gd name="connsiteY3" fmla="*/ 2857500 h 3908170"/>
                <a:gd name="connsiteX4" fmla="*/ 2404534 w 3886200"/>
                <a:gd name="connsiteY4" fmla="*/ 3771900 h 3908170"/>
                <a:gd name="connsiteX5" fmla="*/ 994834 w 3886200"/>
                <a:gd name="connsiteY5" fmla="*/ 3822700 h 3908170"/>
                <a:gd name="connsiteX6" fmla="*/ 0 w 3886200"/>
                <a:gd name="connsiteY6" fmla="*/ 3234267 h 3908170"/>
                <a:gd name="connsiteX0" fmla="*/ 0 w 3886200"/>
                <a:gd name="connsiteY0" fmla="*/ 3234267 h 3908170"/>
                <a:gd name="connsiteX1" fmla="*/ 3242734 w 3886200"/>
                <a:gd name="connsiteY1" fmla="*/ 0 h 3908170"/>
                <a:gd name="connsiteX2" fmla="*/ 3886200 w 3886200"/>
                <a:gd name="connsiteY2" fmla="*/ 1282700 h 3908170"/>
                <a:gd name="connsiteX3" fmla="*/ 3547534 w 3886200"/>
                <a:gd name="connsiteY3" fmla="*/ 2857500 h 3908170"/>
                <a:gd name="connsiteX4" fmla="*/ 2404534 w 3886200"/>
                <a:gd name="connsiteY4" fmla="*/ 3771900 h 3908170"/>
                <a:gd name="connsiteX5" fmla="*/ 994834 w 3886200"/>
                <a:gd name="connsiteY5" fmla="*/ 3822700 h 3908170"/>
                <a:gd name="connsiteX6" fmla="*/ 0 w 3886200"/>
                <a:gd name="connsiteY6" fmla="*/ 3234267 h 3908170"/>
                <a:gd name="connsiteX0" fmla="*/ 0 w 3886200"/>
                <a:gd name="connsiteY0" fmla="*/ 3234267 h 3908170"/>
                <a:gd name="connsiteX1" fmla="*/ 3242734 w 3886200"/>
                <a:gd name="connsiteY1" fmla="*/ 0 h 3908170"/>
                <a:gd name="connsiteX2" fmla="*/ 3886200 w 3886200"/>
                <a:gd name="connsiteY2" fmla="*/ 1282700 h 3908170"/>
                <a:gd name="connsiteX3" fmla="*/ 3547534 w 3886200"/>
                <a:gd name="connsiteY3" fmla="*/ 2857500 h 3908170"/>
                <a:gd name="connsiteX4" fmla="*/ 2404534 w 3886200"/>
                <a:gd name="connsiteY4" fmla="*/ 3771900 h 3908170"/>
                <a:gd name="connsiteX5" fmla="*/ 994834 w 3886200"/>
                <a:gd name="connsiteY5" fmla="*/ 3822700 h 3908170"/>
                <a:gd name="connsiteX6" fmla="*/ 0 w 3886200"/>
                <a:gd name="connsiteY6" fmla="*/ 3234267 h 3908170"/>
                <a:gd name="connsiteX0" fmla="*/ 0 w 3906860"/>
                <a:gd name="connsiteY0" fmla="*/ 3234267 h 3908170"/>
                <a:gd name="connsiteX1" fmla="*/ 3242734 w 3906860"/>
                <a:gd name="connsiteY1" fmla="*/ 0 h 3908170"/>
                <a:gd name="connsiteX2" fmla="*/ 3886200 w 3906860"/>
                <a:gd name="connsiteY2" fmla="*/ 1282700 h 3908170"/>
                <a:gd name="connsiteX3" fmla="*/ 3547534 w 3906860"/>
                <a:gd name="connsiteY3" fmla="*/ 2857500 h 3908170"/>
                <a:gd name="connsiteX4" fmla="*/ 2404534 w 3906860"/>
                <a:gd name="connsiteY4" fmla="*/ 3771900 h 3908170"/>
                <a:gd name="connsiteX5" fmla="*/ 994834 w 3906860"/>
                <a:gd name="connsiteY5" fmla="*/ 3822700 h 3908170"/>
                <a:gd name="connsiteX6" fmla="*/ 0 w 3906860"/>
                <a:gd name="connsiteY6" fmla="*/ 3234267 h 3908170"/>
                <a:gd name="connsiteX0" fmla="*/ 0 w 3907500"/>
                <a:gd name="connsiteY0" fmla="*/ 3234267 h 3908170"/>
                <a:gd name="connsiteX1" fmla="*/ 3242734 w 3907500"/>
                <a:gd name="connsiteY1" fmla="*/ 0 h 3908170"/>
                <a:gd name="connsiteX2" fmla="*/ 3886200 w 3907500"/>
                <a:gd name="connsiteY2" fmla="*/ 1282700 h 3908170"/>
                <a:gd name="connsiteX3" fmla="*/ 3547534 w 3907500"/>
                <a:gd name="connsiteY3" fmla="*/ 2857500 h 3908170"/>
                <a:gd name="connsiteX4" fmla="*/ 2404534 w 3907500"/>
                <a:gd name="connsiteY4" fmla="*/ 3771900 h 3908170"/>
                <a:gd name="connsiteX5" fmla="*/ 994834 w 3907500"/>
                <a:gd name="connsiteY5" fmla="*/ 3822700 h 3908170"/>
                <a:gd name="connsiteX6" fmla="*/ 0 w 3907500"/>
                <a:gd name="connsiteY6" fmla="*/ 3234267 h 3908170"/>
                <a:gd name="connsiteX0" fmla="*/ 0 w 3906860"/>
                <a:gd name="connsiteY0" fmla="*/ 3234267 h 3908170"/>
                <a:gd name="connsiteX1" fmla="*/ 3242734 w 3906860"/>
                <a:gd name="connsiteY1" fmla="*/ 0 h 3908170"/>
                <a:gd name="connsiteX2" fmla="*/ 3886200 w 3906860"/>
                <a:gd name="connsiteY2" fmla="*/ 1282700 h 3908170"/>
                <a:gd name="connsiteX3" fmla="*/ 3547534 w 3906860"/>
                <a:gd name="connsiteY3" fmla="*/ 2857500 h 3908170"/>
                <a:gd name="connsiteX4" fmla="*/ 2404534 w 3906860"/>
                <a:gd name="connsiteY4" fmla="*/ 3771900 h 3908170"/>
                <a:gd name="connsiteX5" fmla="*/ 994834 w 3906860"/>
                <a:gd name="connsiteY5" fmla="*/ 3822700 h 3908170"/>
                <a:gd name="connsiteX6" fmla="*/ 0 w 3906860"/>
                <a:gd name="connsiteY6" fmla="*/ 3234267 h 3908170"/>
                <a:gd name="connsiteX0" fmla="*/ 0 w 3906860"/>
                <a:gd name="connsiteY0" fmla="*/ 3234267 h 3908170"/>
                <a:gd name="connsiteX1" fmla="*/ 3242734 w 3906860"/>
                <a:gd name="connsiteY1" fmla="*/ 0 h 3908170"/>
                <a:gd name="connsiteX2" fmla="*/ 3886200 w 3906860"/>
                <a:gd name="connsiteY2" fmla="*/ 1282700 h 3908170"/>
                <a:gd name="connsiteX3" fmla="*/ 3547534 w 3906860"/>
                <a:gd name="connsiteY3" fmla="*/ 2857500 h 3908170"/>
                <a:gd name="connsiteX4" fmla="*/ 2404534 w 3906860"/>
                <a:gd name="connsiteY4" fmla="*/ 3771900 h 3908170"/>
                <a:gd name="connsiteX5" fmla="*/ 994834 w 3906860"/>
                <a:gd name="connsiteY5" fmla="*/ 3822700 h 3908170"/>
                <a:gd name="connsiteX6" fmla="*/ 0 w 3906860"/>
                <a:gd name="connsiteY6" fmla="*/ 3234267 h 3908170"/>
                <a:gd name="connsiteX0" fmla="*/ 0 w 3906860"/>
                <a:gd name="connsiteY0" fmla="*/ 3234267 h 3908170"/>
                <a:gd name="connsiteX1" fmla="*/ 3242734 w 3906860"/>
                <a:gd name="connsiteY1" fmla="*/ 0 h 3908170"/>
                <a:gd name="connsiteX2" fmla="*/ 3886200 w 3906860"/>
                <a:gd name="connsiteY2" fmla="*/ 1282700 h 3908170"/>
                <a:gd name="connsiteX3" fmla="*/ 3547534 w 3906860"/>
                <a:gd name="connsiteY3" fmla="*/ 2857500 h 3908170"/>
                <a:gd name="connsiteX4" fmla="*/ 2404534 w 3906860"/>
                <a:gd name="connsiteY4" fmla="*/ 3771900 h 3908170"/>
                <a:gd name="connsiteX5" fmla="*/ 994834 w 3906860"/>
                <a:gd name="connsiteY5" fmla="*/ 3822700 h 3908170"/>
                <a:gd name="connsiteX6" fmla="*/ 0 w 3906860"/>
                <a:gd name="connsiteY6" fmla="*/ 3234267 h 3908170"/>
                <a:gd name="connsiteX0" fmla="*/ 0 w 3906860"/>
                <a:gd name="connsiteY0" fmla="*/ 3234267 h 3908170"/>
                <a:gd name="connsiteX1" fmla="*/ 3242734 w 3906860"/>
                <a:gd name="connsiteY1" fmla="*/ 0 h 3908170"/>
                <a:gd name="connsiteX2" fmla="*/ 3886200 w 3906860"/>
                <a:gd name="connsiteY2" fmla="*/ 1282700 h 3908170"/>
                <a:gd name="connsiteX3" fmla="*/ 3547534 w 3906860"/>
                <a:gd name="connsiteY3" fmla="*/ 2857500 h 3908170"/>
                <a:gd name="connsiteX4" fmla="*/ 2404534 w 3906860"/>
                <a:gd name="connsiteY4" fmla="*/ 3771900 h 3908170"/>
                <a:gd name="connsiteX5" fmla="*/ 994834 w 3906860"/>
                <a:gd name="connsiteY5" fmla="*/ 3822700 h 3908170"/>
                <a:gd name="connsiteX6" fmla="*/ 0 w 3906860"/>
                <a:gd name="connsiteY6" fmla="*/ 3234267 h 3908170"/>
                <a:gd name="connsiteX0" fmla="*/ 0 w 3906860"/>
                <a:gd name="connsiteY0" fmla="*/ 3234267 h 3908170"/>
                <a:gd name="connsiteX1" fmla="*/ 1116542 w 3906860"/>
                <a:gd name="connsiteY1" fmla="*/ 2114549 h 3908170"/>
                <a:gd name="connsiteX2" fmla="*/ 3242734 w 3906860"/>
                <a:gd name="connsiteY2" fmla="*/ 0 h 3908170"/>
                <a:gd name="connsiteX3" fmla="*/ 3886200 w 3906860"/>
                <a:gd name="connsiteY3" fmla="*/ 1282700 h 3908170"/>
                <a:gd name="connsiteX4" fmla="*/ 3547534 w 3906860"/>
                <a:gd name="connsiteY4" fmla="*/ 2857500 h 3908170"/>
                <a:gd name="connsiteX5" fmla="*/ 2404534 w 3906860"/>
                <a:gd name="connsiteY5" fmla="*/ 3771900 h 3908170"/>
                <a:gd name="connsiteX6" fmla="*/ 994834 w 3906860"/>
                <a:gd name="connsiteY6" fmla="*/ 3822700 h 3908170"/>
                <a:gd name="connsiteX7" fmla="*/ 0 w 3906860"/>
                <a:gd name="connsiteY7" fmla="*/ 3234267 h 3908170"/>
                <a:gd name="connsiteX0" fmla="*/ 0 w 3906860"/>
                <a:gd name="connsiteY0" fmla="*/ 3234267 h 3908170"/>
                <a:gd name="connsiteX1" fmla="*/ 1116542 w 3906860"/>
                <a:gd name="connsiteY1" fmla="*/ 2114549 h 3908170"/>
                <a:gd name="connsiteX2" fmla="*/ 2113492 w 3906860"/>
                <a:gd name="connsiteY2" fmla="*/ 1123949 h 3908170"/>
                <a:gd name="connsiteX3" fmla="*/ 3242734 w 3906860"/>
                <a:gd name="connsiteY3" fmla="*/ 0 h 3908170"/>
                <a:gd name="connsiteX4" fmla="*/ 3886200 w 3906860"/>
                <a:gd name="connsiteY4" fmla="*/ 1282700 h 3908170"/>
                <a:gd name="connsiteX5" fmla="*/ 3547534 w 3906860"/>
                <a:gd name="connsiteY5" fmla="*/ 2857500 h 3908170"/>
                <a:gd name="connsiteX6" fmla="*/ 2404534 w 3906860"/>
                <a:gd name="connsiteY6" fmla="*/ 3771900 h 3908170"/>
                <a:gd name="connsiteX7" fmla="*/ 994834 w 3906860"/>
                <a:gd name="connsiteY7" fmla="*/ 3822700 h 3908170"/>
                <a:gd name="connsiteX8" fmla="*/ 0 w 3906860"/>
                <a:gd name="connsiteY8" fmla="*/ 3234267 h 3908170"/>
                <a:gd name="connsiteX0" fmla="*/ 0 w 3906860"/>
                <a:gd name="connsiteY0" fmla="*/ 3234267 h 3908170"/>
                <a:gd name="connsiteX1" fmla="*/ 1116542 w 3906860"/>
                <a:gd name="connsiteY1" fmla="*/ 2114549 h 3908170"/>
                <a:gd name="connsiteX2" fmla="*/ 1634067 w 3906860"/>
                <a:gd name="connsiteY2" fmla="*/ 1593849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00792 w 3906860"/>
                <a:gd name="connsiteY2" fmla="*/ 204787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45242 w 3906860"/>
                <a:gd name="connsiteY2" fmla="*/ 208597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45242 w 3906860"/>
                <a:gd name="connsiteY2" fmla="*/ 208597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45242 w 3906860"/>
                <a:gd name="connsiteY2" fmla="*/ 208597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 name="connsiteX0" fmla="*/ 0 w 3906860"/>
                <a:gd name="connsiteY0" fmla="*/ 3234267 h 3908170"/>
                <a:gd name="connsiteX1" fmla="*/ 1116542 w 3906860"/>
                <a:gd name="connsiteY1" fmla="*/ 2114549 h 3908170"/>
                <a:gd name="connsiteX2" fmla="*/ 2138892 w 3906860"/>
                <a:gd name="connsiteY2" fmla="*/ 2105024 h 3908170"/>
                <a:gd name="connsiteX3" fmla="*/ 2113492 w 3906860"/>
                <a:gd name="connsiteY3" fmla="*/ 1123949 h 3908170"/>
                <a:gd name="connsiteX4" fmla="*/ 3242734 w 3906860"/>
                <a:gd name="connsiteY4" fmla="*/ 0 h 3908170"/>
                <a:gd name="connsiteX5" fmla="*/ 3886200 w 3906860"/>
                <a:gd name="connsiteY5" fmla="*/ 1282700 h 3908170"/>
                <a:gd name="connsiteX6" fmla="*/ 3547534 w 3906860"/>
                <a:gd name="connsiteY6" fmla="*/ 2857500 h 3908170"/>
                <a:gd name="connsiteX7" fmla="*/ 2404534 w 3906860"/>
                <a:gd name="connsiteY7" fmla="*/ 3771900 h 3908170"/>
                <a:gd name="connsiteX8" fmla="*/ 994834 w 3906860"/>
                <a:gd name="connsiteY8" fmla="*/ 3822700 h 3908170"/>
                <a:gd name="connsiteX9" fmla="*/ 0 w 3906860"/>
                <a:gd name="connsiteY9" fmla="*/ 3234267 h 39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6860" h="3908170">
                  <a:moveTo>
                    <a:pt x="0" y="3234267"/>
                  </a:moveTo>
                  <a:lnTo>
                    <a:pt x="1116542" y="2114549"/>
                  </a:lnTo>
                  <a:cubicBezTo>
                    <a:pt x="1282700" y="2285999"/>
                    <a:pt x="1747309" y="2486024"/>
                    <a:pt x="2138892" y="2105024"/>
                  </a:cubicBezTo>
                  <a:cubicBezTo>
                    <a:pt x="2512484" y="1676399"/>
                    <a:pt x="2216150" y="1206499"/>
                    <a:pt x="2113492" y="1123949"/>
                  </a:cubicBezTo>
                  <a:lnTo>
                    <a:pt x="3242734" y="0"/>
                  </a:lnTo>
                  <a:cubicBezTo>
                    <a:pt x="3425473" y="218017"/>
                    <a:pt x="3751086" y="515408"/>
                    <a:pt x="3886200" y="1282700"/>
                  </a:cubicBezTo>
                  <a:cubicBezTo>
                    <a:pt x="3913011" y="1598083"/>
                    <a:pt x="3981098" y="2151592"/>
                    <a:pt x="3547534" y="2857500"/>
                  </a:cubicBezTo>
                  <a:cubicBezTo>
                    <a:pt x="3423709" y="3022600"/>
                    <a:pt x="3147484" y="3489325"/>
                    <a:pt x="2404534" y="3771900"/>
                  </a:cubicBezTo>
                  <a:cubicBezTo>
                    <a:pt x="2252134" y="3823758"/>
                    <a:pt x="1712384" y="4018492"/>
                    <a:pt x="994834" y="3822700"/>
                  </a:cubicBezTo>
                  <a:cubicBezTo>
                    <a:pt x="447323" y="3664656"/>
                    <a:pt x="156986" y="3382786"/>
                    <a:pt x="0" y="3234267"/>
                  </a:cubicBezTo>
                  <a:close/>
                </a:path>
              </a:pathLst>
            </a:custGeom>
            <a:solidFill>
              <a:srgbClr val="2235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26" name="Oval 25">
              <a:extLst>
                <a:ext uri="{FF2B5EF4-FFF2-40B4-BE49-F238E27FC236}">
                  <a16:creationId xmlns:a16="http://schemas.microsoft.com/office/drawing/2014/main" id="{874A9DD1-EDA2-864F-9A66-DFD0ED80DFA6}"/>
                </a:ext>
              </a:extLst>
            </p:cNvPr>
            <p:cNvSpPr/>
            <p:nvPr/>
          </p:nvSpPr>
          <p:spPr>
            <a:xfrm>
              <a:off x="3797300" y="859367"/>
              <a:ext cx="4573290" cy="4573766"/>
            </a:xfrm>
            <a:prstGeom prst="ellipse">
              <a:avLst/>
            </a:prstGeom>
            <a:noFill/>
            <a:ln>
              <a:solidFill>
                <a:srgbClr val="131E2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27" name="Freeform 26">
              <a:extLst>
                <a:ext uri="{FF2B5EF4-FFF2-40B4-BE49-F238E27FC236}">
                  <a16:creationId xmlns:a16="http://schemas.microsoft.com/office/drawing/2014/main" id="{D017DEFC-3664-FD43-A0EB-7203CFE54636}"/>
                </a:ext>
              </a:extLst>
            </p:cNvPr>
            <p:cNvSpPr/>
            <p:nvPr/>
          </p:nvSpPr>
          <p:spPr>
            <a:xfrm>
              <a:off x="4119541" y="1748402"/>
              <a:ext cx="3924045" cy="3360869"/>
            </a:xfrm>
            <a:custGeom>
              <a:avLst/>
              <a:gdLst>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34634 w 3924300"/>
                <a:gd name="connsiteY10" fmla="*/ 2099734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4300"/>
                <a:gd name="connsiteY0" fmla="*/ 901700 h 3365500"/>
                <a:gd name="connsiteX1" fmla="*/ 575734 w 3924300"/>
                <a:gd name="connsiteY1" fmla="*/ 0 h 3365500"/>
                <a:gd name="connsiteX2" fmla="*/ 0 w 3924300"/>
                <a:gd name="connsiteY2" fmla="*/ 1426634 h 3365500"/>
                <a:gd name="connsiteX3" fmla="*/ 575734 w 3924300"/>
                <a:gd name="connsiteY3" fmla="*/ 2789767 h 3365500"/>
                <a:gd name="connsiteX4" fmla="*/ 1993900 w 3924300"/>
                <a:gd name="connsiteY4" fmla="*/ 3365500 h 3365500"/>
                <a:gd name="connsiteX5" fmla="*/ 3357034 w 3924300"/>
                <a:gd name="connsiteY5" fmla="*/ 2785534 h 3365500"/>
                <a:gd name="connsiteX6" fmla="*/ 3924300 w 3924300"/>
                <a:gd name="connsiteY6" fmla="*/ 1405467 h 3365500"/>
                <a:gd name="connsiteX7" fmla="*/ 3344334 w 3924300"/>
                <a:gd name="connsiteY7" fmla="*/ 4234 h 3365500"/>
                <a:gd name="connsiteX8" fmla="*/ 2459567 w 3924300"/>
                <a:gd name="connsiteY8" fmla="*/ 910167 h 3365500"/>
                <a:gd name="connsiteX9" fmla="*/ 2662767 w 3924300"/>
                <a:gd name="connsiteY9" fmla="*/ 1477434 h 3365500"/>
                <a:gd name="connsiteX10" fmla="*/ 1960034 w 3924300"/>
                <a:gd name="connsiteY10" fmla="*/ 2102909 h 3365500"/>
                <a:gd name="connsiteX11" fmla="*/ 1265767 w 3924300"/>
                <a:gd name="connsiteY11" fmla="*/ 1460500 h 3365500"/>
                <a:gd name="connsiteX12" fmla="*/ 1468967 w 3924300"/>
                <a:gd name="connsiteY12" fmla="*/ 901700 h 3365500"/>
                <a:gd name="connsiteX0" fmla="*/ 1468967 w 3925197"/>
                <a:gd name="connsiteY0" fmla="*/ 901700 h 3365500"/>
                <a:gd name="connsiteX1" fmla="*/ 575734 w 3925197"/>
                <a:gd name="connsiteY1" fmla="*/ 0 h 3365500"/>
                <a:gd name="connsiteX2" fmla="*/ 0 w 3925197"/>
                <a:gd name="connsiteY2" fmla="*/ 1426634 h 3365500"/>
                <a:gd name="connsiteX3" fmla="*/ 575734 w 3925197"/>
                <a:gd name="connsiteY3" fmla="*/ 2789767 h 3365500"/>
                <a:gd name="connsiteX4" fmla="*/ 1993900 w 3925197"/>
                <a:gd name="connsiteY4" fmla="*/ 3365500 h 3365500"/>
                <a:gd name="connsiteX5" fmla="*/ 3357034 w 3925197"/>
                <a:gd name="connsiteY5" fmla="*/ 2785534 h 3365500"/>
                <a:gd name="connsiteX6" fmla="*/ 3924300 w 3925197"/>
                <a:gd name="connsiteY6" fmla="*/ 1405467 h 3365500"/>
                <a:gd name="connsiteX7" fmla="*/ 3344334 w 3925197"/>
                <a:gd name="connsiteY7" fmla="*/ 4234 h 3365500"/>
                <a:gd name="connsiteX8" fmla="*/ 2459567 w 3925197"/>
                <a:gd name="connsiteY8" fmla="*/ 910167 h 3365500"/>
                <a:gd name="connsiteX9" fmla="*/ 2662767 w 3925197"/>
                <a:gd name="connsiteY9" fmla="*/ 1477434 h 3365500"/>
                <a:gd name="connsiteX10" fmla="*/ 1960034 w 3925197"/>
                <a:gd name="connsiteY10" fmla="*/ 2102909 h 3365500"/>
                <a:gd name="connsiteX11" fmla="*/ 1265767 w 3925197"/>
                <a:gd name="connsiteY11" fmla="*/ 1460500 h 3365500"/>
                <a:gd name="connsiteX12" fmla="*/ 1468967 w 3925197"/>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901700 h 3365500"/>
                <a:gd name="connsiteX1" fmla="*/ 575734 w 3925153"/>
                <a:gd name="connsiteY1" fmla="*/ 0 h 3365500"/>
                <a:gd name="connsiteX2" fmla="*/ 0 w 3925153"/>
                <a:gd name="connsiteY2" fmla="*/ 1426634 h 3365500"/>
                <a:gd name="connsiteX3" fmla="*/ 575734 w 3925153"/>
                <a:gd name="connsiteY3" fmla="*/ 2789767 h 3365500"/>
                <a:gd name="connsiteX4" fmla="*/ 1993900 w 3925153"/>
                <a:gd name="connsiteY4" fmla="*/ 3365500 h 3365500"/>
                <a:gd name="connsiteX5" fmla="*/ 3357034 w 3925153"/>
                <a:gd name="connsiteY5" fmla="*/ 2785534 h 3365500"/>
                <a:gd name="connsiteX6" fmla="*/ 3924300 w 3925153"/>
                <a:gd name="connsiteY6" fmla="*/ 1405467 h 3365500"/>
                <a:gd name="connsiteX7" fmla="*/ 3344334 w 3925153"/>
                <a:gd name="connsiteY7" fmla="*/ 4234 h 3365500"/>
                <a:gd name="connsiteX8" fmla="*/ 2459567 w 3925153"/>
                <a:gd name="connsiteY8" fmla="*/ 910167 h 3365500"/>
                <a:gd name="connsiteX9" fmla="*/ 2662767 w 3925153"/>
                <a:gd name="connsiteY9" fmla="*/ 1477434 h 3365500"/>
                <a:gd name="connsiteX10" fmla="*/ 1960034 w 3925153"/>
                <a:gd name="connsiteY10" fmla="*/ 2102909 h 3365500"/>
                <a:gd name="connsiteX11" fmla="*/ 1265767 w 3925153"/>
                <a:gd name="connsiteY11" fmla="*/ 1460500 h 3365500"/>
                <a:gd name="connsiteX12" fmla="*/ 1468967 w 3925153"/>
                <a:gd name="connsiteY12" fmla="*/ 901700 h 3365500"/>
                <a:gd name="connsiteX0" fmla="*/ 1468967 w 3925153"/>
                <a:gd name="connsiteY0" fmla="*/ 897466 h 3361266"/>
                <a:gd name="connsiteX1" fmla="*/ 591609 w 3925153"/>
                <a:gd name="connsiteY1" fmla="*/ 43391 h 3361266"/>
                <a:gd name="connsiteX2" fmla="*/ 0 w 3925153"/>
                <a:gd name="connsiteY2" fmla="*/ 1422400 h 3361266"/>
                <a:gd name="connsiteX3" fmla="*/ 575734 w 3925153"/>
                <a:gd name="connsiteY3" fmla="*/ 2785533 h 3361266"/>
                <a:gd name="connsiteX4" fmla="*/ 1993900 w 3925153"/>
                <a:gd name="connsiteY4" fmla="*/ 3361266 h 3361266"/>
                <a:gd name="connsiteX5" fmla="*/ 3357034 w 3925153"/>
                <a:gd name="connsiteY5" fmla="*/ 2781300 h 3361266"/>
                <a:gd name="connsiteX6" fmla="*/ 3924300 w 3925153"/>
                <a:gd name="connsiteY6" fmla="*/ 1401233 h 3361266"/>
                <a:gd name="connsiteX7" fmla="*/ 3344334 w 3925153"/>
                <a:gd name="connsiteY7" fmla="*/ 0 h 3361266"/>
                <a:gd name="connsiteX8" fmla="*/ 2459567 w 3925153"/>
                <a:gd name="connsiteY8" fmla="*/ 905933 h 3361266"/>
                <a:gd name="connsiteX9" fmla="*/ 2662767 w 3925153"/>
                <a:gd name="connsiteY9" fmla="*/ 1473200 h 3361266"/>
                <a:gd name="connsiteX10" fmla="*/ 1960034 w 3925153"/>
                <a:gd name="connsiteY10" fmla="*/ 2098675 h 3361266"/>
                <a:gd name="connsiteX11" fmla="*/ 1265767 w 3925153"/>
                <a:gd name="connsiteY11" fmla="*/ 1456266 h 3361266"/>
                <a:gd name="connsiteX12" fmla="*/ 1468967 w 3925153"/>
                <a:gd name="connsiteY12" fmla="*/ 897466 h 3361266"/>
                <a:gd name="connsiteX0" fmla="*/ 1468967 w 3925153"/>
                <a:gd name="connsiteY0" fmla="*/ 897466 h 3361266"/>
                <a:gd name="connsiteX1" fmla="*/ 572559 w 3925153"/>
                <a:gd name="connsiteY1" fmla="*/ 11641 h 3361266"/>
                <a:gd name="connsiteX2" fmla="*/ 0 w 3925153"/>
                <a:gd name="connsiteY2" fmla="*/ 1422400 h 3361266"/>
                <a:gd name="connsiteX3" fmla="*/ 575734 w 3925153"/>
                <a:gd name="connsiteY3" fmla="*/ 2785533 h 3361266"/>
                <a:gd name="connsiteX4" fmla="*/ 1993900 w 3925153"/>
                <a:gd name="connsiteY4" fmla="*/ 3361266 h 3361266"/>
                <a:gd name="connsiteX5" fmla="*/ 3357034 w 3925153"/>
                <a:gd name="connsiteY5" fmla="*/ 2781300 h 3361266"/>
                <a:gd name="connsiteX6" fmla="*/ 3924300 w 3925153"/>
                <a:gd name="connsiteY6" fmla="*/ 1401233 h 3361266"/>
                <a:gd name="connsiteX7" fmla="*/ 3344334 w 3925153"/>
                <a:gd name="connsiteY7" fmla="*/ 0 h 3361266"/>
                <a:gd name="connsiteX8" fmla="*/ 2459567 w 3925153"/>
                <a:gd name="connsiteY8" fmla="*/ 905933 h 3361266"/>
                <a:gd name="connsiteX9" fmla="*/ 2662767 w 3925153"/>
                <a:gd name="connsiteY9" fmla="*/ 1473200 h 3361266"/>
                <a:gd name="connsiteX10" fmla="*/ 1960034 w 3925153"/>
                <a:gd name="connsiteY10" fmla="*/ 2098675 h 3361266"/>
                <a:gd name="connsiteX11" fmla="*/ 1265767 w 3925153"/>
                <a:gd name="connsiteY11" fmla="*/ 1456266 h 3361266"/>
                <a:gd name="connsiteX12" fmla="*/ 1468967 w 3925153"/>
                <a:gd name="connsiteY12" fmla="*/ 897466 h 336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5153" h="3361266">
                  <a:moveTo>
                    <a:pt x="1468967" y="897466"/>
                  </a:moveTo>
                  <a:lnTo>
                    <a:pt x="572559" y="11641"/>
                  </a:lnTo>
                  <a:cubicBezTo>
                    <a:pt x="469548" y="150636"/>
                    <a:pt x="29986" y="537280"/>
                    <a:pt x="0" y="1422400"/>
                  </a:cubicBezTo>
                  <a:cubicBezTo>
                    <a:pt x="23636" y="1619603"/>
                    <a:pt x="15523" y="2223205"/>
                    <a:pt x="575734" y="2785533"/>
                  </a:cubicBezTo>
                  <a:cubicBezTo>
                    <a:pt x="702381" y="2888544"/>
                    <a:pt x="1130653" y="3359855"/>
                    <a:pt x="1993900" y="3361266"/>
                  </a:cubicBezTo>
                  <a:cubicBezTo>
                    <a:pt x="2810228" y="3352094"/>
                    <a:pt x="3267781" y="2866672"/>
                    <a:pt x="3357034" y="2781300"/>
                  </a:cubicBezTo>
                  <a:cubicBezTo>
                    <a:pt x="3882673" y="2254603"/>
                    <a:pt x="3922536" y="1626305"/>
                    <a:pt x="3924300" y="1401233"/>
                  </a:cubicBezTo>
                  <a:cubicBezTo>
                    <a:pt x="3946878" y="683330"/>
                    <a:pt x="3515431" y="171803"/>
                    <a:pt x="3344334" y="0"/>
                  </a:cubicBezTo>
                  <a:lnTo>
                    <a:pt x="2459567" y="905933"/>
                  </a:lnTo>
                  <a:cubicBezTo>
                    <a:pt x="2498725" y="939447"/>
                    <a:pt x="2687109" y="1115836"/>
                    <a:pt x="2662767" y="1473200"/>
                  </a:cubicBezTo>
                  <a:cubicBezTo>
                    <a:pt x="2647598" y="1615017"/>
                    <a:pt x="2521303" y="2087033"/>
                    <a:pt x="1960034" y="2098675"/>
                  </a:cubicBezTo>
                  <a:cubicBezTo>
                    <a:pt x="1401587" y="2078214"/>
                    <a:pt x="1274939" y="1597377"/>
                    <a:pt x="1265767" y="1456266"/>
                  </a:cubicBezTo>
                  <a:cubicBezTo>
                    <a:pt x="1266825" y="1079499"/>
                    <a:pt x="1420284" y="982133"/>
                    <a:pt x="1468967" y="89746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28" name="Freeform 27">
              <a:extLst>
                <a:ext uri="{FF2B5EF4-FFF2-40B4-BE49-F238E27FC236}">
                  <a16:creationId xmlns:a16="http://schemas.microsoft.com/office/drawing/2014/main" id="{71C03FA2-8505-9445-84F0-832C83D38B0D}"/>
                </a:ext>
              </a:extLst>
            </p:cNvPr>
            <p:cNvSpPr/>
            <p:nvPr/>
          </p:nvSpPr>
          <p:spPr>
            <a:xfrm>
              <a:off x="4803710" y="1257845"/>
              <a:ext cx="2552534" cy="1276400"/>
            </a:xfrm>
            <a:custGeom>
              <a:avLst/>
              <a:gdLst>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54125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76350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76350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76350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76350 w 2552700"/>
                <a:gd name="connsiteY5" fmla="*/ 1101725 h 1276350"/>
                <a:gd name="connsiteX6" fmla="*/ 787400 w 2552700"/>
                <a:gd name="connsiteY6" fmla="*/ 1273175 h 1276350"/>
                <a:gd name="connsiteX0" fmla="*/ 787400 w 2552700"/>
                <a:gd name="connsiteY0" fmla="*/ 1273175 h 1276350"/>
                <a:gd name="connsiteX1" fmla="*/ 0 w 2552700"/>
                <a:gd name="connsiteY1" fmla="*/ 485775 h 1276350"/>
                <a:gd name="connsiteX2" fmla="*/ 1250950 w 2552700"/>
                <a:gd name="connsiteY2" fmla="*/ 0 h 1276350"/>
                <a:gd name="connsiteX3" fmla="*/ 2552700 w 2552700"/>
                <a:gd name="connsiteY3" fmla="*/ 495300 h 1276350"/>
                <a:gd name="connsiteX4" fmla="*/ 1768475 w 2552700"/>
                <a:gd name="connsiteY4" fmla="*/ 1276350 h 1276350"/>
                <a:gd name="connsiteX5" fmla="*/ 1276350 w 2552700"/>
                <a:gd name="connsiteY5" fmla="*/ 1101725 h 1276350"/>
                <a:gd name="connsiteX6" fmla="*/ 787400 w 2552700"/>
                <a:gd name="connsiteY6" fmla="*/ 1273175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2700" h="1276350">
                  <a:moveTo>
                    <a:pt x="787400" y="1273175"/>
                  </a:moveTo>
                  <a:lnTo>
                    <a:pt x="0" y="485775"/>
                  </a:lnTo>
                  <a:cubicBezTo>
                    <a:pt x="89958" y="409575"/>
                    <a:pt x="586317" y="0"/>
                    <a:pt x="1250950" y="0"/>
                  </a:cubicBezTo>
                  <a:cubicBezTo>
                    <a:pt x="2088092" y="3175"/>
                    <a:pt x="2512483" y="457200"/>
                    <a:pt x="2552700" y="495300"/>
                  </a:cubicBezTo>
                  <a:lnTo>
                    <a:pt x="1768475" y="1276350"/>
                  </a:lnTo>
                  <a:cubicBezTo>
                    <a:pt x="1699683" y="1234017"/>
                    <a:pt x="1564217" y="1109133"/>
                    <a:pt x="1276350" y="1101725"/>
                  </a:cubicBezTo>
                  <a:cubicBezTo>
                    <a:pt x="999067" y="1101725"/>
                    <a:pt x="839258" y="1247775"/>
                    <a:pt x="787400" y="1273175"/>
                  </a:cubicBezTo>
                  <a:close/>
                </a:path>
              </a:pathLst>
            </a:custGeom>
            <a:solidFill>
              <a:srgbClr val="FFFFFF"/>
            </a:solidFill>
            <a:ln w="635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59413" name="TextBox 28">
              <a:extLst>
                <a:ext uri="{FF2B5EF4-FFF2-40B4-BE49-F238E27FC236}">
                  <a16:creationId xmlns:a16="http://schemas.microsoft.com/office/drawing/2014/main" id="{287879A5-654E-47F8-8377-A50633873A57}"/>
                </a:ext>
              </a:extLst>
            </p:cNvPr>
            <p:cNvSpPr txBox="1">
              <a:spLocks noChangeArrowheads="1"/>
            </p:cNvSpPr>
            <p:nvPr/>
          </p:nvSpPr>
          <p:spPr bwMode="auto">
            <a:xfrm>
              <a:off x="5523504" y="1883836"/>
              <a:ext cx="1120882"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300"/>
                </a:spcBef>
              </a:pPr>
              <a:r>
                <a:rPr lang="en-US" altLang="en-US" sz="900" b="1">
                  <a:solidFill>
                    <a:srgbClr val="425253"/>
                  </a:solidFill>
                  <a:cs typeface="Arial" panose="020B0604020202020204" pitchFamily="34" charset="0"/>
                </a:rPr>
                <a:t>PREVENTION</a:t>
              </a:r>
            </a:p>
            <a:p>
              <a:pPr algn="ctr" eaLnBrk="1" hangingPunct="1">
                <a:lnSpc>
                  <a:spcPct val="90000"/>
                </a:lnSpc>
                <a:spcBef>
                  <a:spcPts val="300"/>
                </a:spcBef>
              </a:pPr>
              <a:r>
                <a:rPr lang="en-US" altLang="en-US" sz="600">
                  <a:solidFill>
                    <a:srgbClr val="425253"/>
                  </a:solidFill>
                  <a:cs typeface="Arial" panose="020B0604020202020204" pitchFamily="34" charset="0"/>
                </a:rPr>
                <a:t>REAL-TIME PROTECTION</a:t>
              </a:r>
            </a:p>
          </p:txBody>
        </p:sp>
        <p:sp>
          <p:nvSpPr>
            <p:cNvPr id="59414" name="TextBox 29">
              <a:extLst>
                <a:ext uri="{FF2B5EF4-FFF2-40B4-BE49-F238E27FC236}">
                  <a16:creationId xmlns:a16="http://schemas.microsoft.com/office/drawing/2014/main" id="{FEC3CE95-E925-42FC-876B-75475CC80C0B}"/>
                </a:ext>
              </a:extLst>
            </p:cNvPr>
            <p:cNvSpPr txBox="1">
              <a:spLocks noChangeArrowheads="1"/>
            </p:cNvSpPr>
            <p:nvPr/>
          </p:nvSpPr>
          <p:spPr bwMode="auto">
            <a:xfrm>
              <a:off x="4352643" y="3175004"/>
              <a:ext cx="896437"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300"/>
                </a:spcBef>
              </a:pPr>
              <a:r>
                <a:rPr lang="en-US" altLang="en-US" sz="900" b="1">
                  <a:solidFill>
                    <a:srgbClr val="425253"/>
                  </a:solidFill>
                  <a:cs typeface="Arial" panose="020B0604020202020204" pitchFamily="34" charset="0"/>
                </a:rPr>
                <a:t>PREDICTION</a:t>
              </a:r>
            </a:p>
            <a:p>
              <a:pPr algn="ctr" eaLnBrk="1" hangingPunct="1">
                <a:lnSpc>
                  <a:spcPct val="90000"/>
                </a:lnSpc>
                <a:spcBef>
                  <a:spcPts val="300"/>
                </a:spcBef>
              </a:pPr>
              <a:r>
                <a:rPr lang="en-US" altLang="en-US" sz="600">
                  <a:solidFill>
                    <a:srgbClr val="425253"/>
                  </a:solidFill>
                  <a:cs typeface="Arial" panose="020B0604020202020204" pitchFamily="34" charset="0"/>
                </a:rPr>
                <a:t>PROACTIVE RISK </a:t>
              </a:r>
              <a:br>
                <a:rPr lang="en-US" altLang="en-US" sz="600">
                  <a:solidFill>
                    <a:srgbClr val="425253"/>
                  </a:solidFill>
                  <a:cs typeface="Arial" panose="020B0604020202020204" pitchFamily="34" charset="0"/>
                </a:rPr>
              </a:br>
              <a:r>
                <a:rPr lang="en-US" altLang="en-US" sz="600">
                  <a:solidFill>
                    <a:srgbClr val="425253"/>
                  </a:solidFill>
                  <a:cs typeface="Arial" panose="020B0604020202020204" pitchFamily="34" charset="0"/>
                </a:rPr>
                <a:t>MANAGEMENT</a:t>
              </a:r>
            </a:p>
          </p:txBody>
        </p:sp>
        <p:sp>
          <p:nvSpPr>
            <p:cNvPr id="59415" name="TextBox 30">
              <a:extLst>
                <a:ext uri="{FF2B5EF4-FFF2-40B4-BE49-F238E27FC236}">
                  <a16:creationId xmlns:a16="http://schemas.microsoft.com/office/drawing/2014/main" id="{A9DBCB56-9E8E-46DE-BDF9-C11B2569BD3C}"/>
                </a:ext>
              </a:extLst>
            </p:cNvPr>
            <p:cNvSpPr txBox="1">
              <a:spLocks noChangeArrowheads="1"/>
            </p:cNvSpPr>
            <p:nvPr/>
          </p:nvSpPr>
          <p:spPr bwMode="auto">
            <a:xfrm>
              <a:off x="6873027" y="3071528"/>
              <a:ext cx="1028816" cy="54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300"/>
                </a:spcBef>
              </a:pPr>
              <a:r>
                <a:rPr lang="en-US" altLang="en-US" sz="900" b="1">
                  <a:solidFill>
                    <a:srgbClr val="425253"/>
                  </a:solidFill>
                  <a:cs typeface="Arial" panose="020B0604020202020204" pitchFamily="34" charset="0"/>
                </a:rPr>
                <a:t>DETECTION &amp;</a:t>
              </a:r>
              <a:br>
                <a:rPr lang="en-US" altLang="en-US" sz="900" b="1">
                  <a:solidFill>
                    <a:srgbClr val="425253"/>
                  </a:solidFill>
                  <a:cs typeface="Arial" panose="020B0604020202020204" pitchFamily="34" charset="0"/>
                </a:rPr>
              </a:br>
              <a:r>
                <a:rPr lang="en-US" altLang="en-US" sz="900" b="1">
                  <a:solidFill>
                    <a:srgbClr val="425253"/>
                  </a:solidFill>
                  <a:cs typeface="Arial" panose="020B0604020202020204" pitchFamily="34" charset="0"/>
                </a:rPr>
                <a:t>CONTAINMENT</a:t>
              </a:r>
            </a:p>
            <a:p>
              <a:pPr algn="ctr" eaLnBrk="1" hangingPunct="1">
                <a:lnSpc>
                  <a:spcPct val="90000"/>
                </a:lnSpc>
                <a:spcBef>
                  <a:spcPts val="300"/>
                </a:spcBef>
              </a:pPr>
              <a:r>
                <a:rPr lang="en-US" altLang="en-US" sz="600">
                  <a:solidFill>
                    <a:srgbClr val="425253"/>
                  </a:solidFill>
                  <a:cs typeface="Arial" panose="020B0604020202020204" pitchFamily="34" charset="0"/>
                </a:rPr>
                <a:t>NO ALERT FATIGUE</a:t>
              </a:r>
              <a:br>
                <a:rPr lang="en-US" altLang="en-US" sz="600">
                  <a:solidFill>
                    <a:srgbClr val="425253"/>
                  </a:solidFill>
                  <a:cs typeface="Arial" panose="020B0604020202020204" pitchFamily="34" charset="0"/>
                </a:rPr>
              </a:br>
              <a:r>
                <a:rPr lang="en-US" altLang="en-US" sz="600">
                  <a:solidFill>
                    <a:srgbClr val="425253"/>
                  </a:solidFill>
                  <a:cs typeface="Arial" panose="020B0604020202020204" pitchFamily="34" charset="0"/>
                </a:rPr>
                <a:t>NO DWELL TIME</a:t>
              </a:r>
            </a:p>
          </p:txBody>
        </p:sp>
        <p:sp>
          <p:nvSpPr>
            <p:cNvPr id="59416" name="TextBox 31">
              <a:extLst>
                <a:ext uri="{FF2B5EF4-FFF2-40B4-BE49-F238E27FC236}">
                  <a16:creationId xmlns:a16="http://schemas.microsoft.com/office/drawing/2014/main" id="{73FC8B6A-0C4E-4AA8-A929-54BD8259C48D}"/>
                </a:ext>
              </a:extLst>
            </p:cNvPr>
            <p:cNvSpPr txBox="1">
              <a:spLocks noChangeArrowheads="1"/>
            </p:cNvSpPr>
            <p:nvPr/>
          </p:nvSpPr>
          <p:spPr bwMode="auto">
            <a:xfrm>
              <a:off x="5382380" y="4445716"/>
              <a:ext cx="1403130" cy="3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300"/>
                </a:spcBef>
              </a:pPr>
              <a:r>
                <a:rPr lang="en-US" altLang="en-US" sz="900" b="1">
                  <a:solidFill>
                    <a:srgbClr val="425253"/>
                  </a:solidFill>
                  <a:cs typeface="Arial" panose="020B0604020202020204" pitchFamily="34" charset="0"/>
                </a:rPr>
                <a:t>INCIDENT RESPONSE</a:t>
              </a:r>
            </a:p>
            <a:p>
              <a:pPr algn="ctr" eaLnBrk="1" hangingPunct="1">
                <a:lnSpc>
                  <a:spcPct val="90000"/>
                </a:lnSpc>
                <a:spcBef>
                  <a:spcPts val="300"/>
                </a:spcBef>
              </a:pPr>
              <a:r>
                <a:rPr lang="en-US" altLang="en-US" sz="600">
                  <a:solidFill>
                    <a:srgbClr val="425253"/>
                  </a:solidFill>
                  <a:cs typeface="Arial" panose="020B0604020202020204" pitchFamily="34" charset="0"/>
                </a:rPr>
                <a:t>CUSTOMIZED DISINFECTION</a:t>
              </a:r>
            </a:p>
          </p:txBody>
        </p:sp>
        <p:sp>
          <p:nvSpPr>
            <p:cNvPr id="33" name="Oval 32">
              <a:extLst>
                <a:ext uri="{FF2B5EF4-FFF2-40B4-BE49-F238E27FC236}">
                  <a16:creationId xmlns:a16="http://schemas.microsoft.com/office/drawing/2014/main" id="{D1B39734-5E72-A24E-B606-99EED882C132}"/>
                </a:ext>
              </a:extLst>
            </p:cNvPr>
            <p:cNvSpPr/>
            <p:nvPr/>
          </p:nvSpPr>
          <p:spPr>
            <a:xfrm>
              <a:off x="4122716" y="1184817"/>
              <a:ext cx="3925633" cy="392445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34" name="TextBox 33">
              <a:extLst>
                <a:ext uri="{FF2B5EF4-FFF2-40B4-BE49-F238E27FC236}">
                  <a16:creationId xmlns:a16="http://schemas.microsoft.com/office/drawing/2014/main" id="{B332AF85-17D8-C342-8655-BFD441D69DD8}"/>
                </a:ext>
              </a:extLst>
            </p:cNvPr>
            <p:cNvSpPr txBox="1"/>
            <p:nvPr/>
          </p:nvSpPr>
          <p:spPr>
            <a:xfrm>
              <a:off x="4468768" y="5672855"/>
              <a:ext cx="1919163" cy="423879"/>
            </a:xfrm>
            <a:prstGeom prst="rect">
              <a:avLst/>
            </a:prstGeom>
            <a:noFill/>
          </p:spPr>
          <p:txBody>
            <a:bodyPr wrap="none">
              <a:spAutoFit/>
            </a:bodyPr>
            <a:lstStyle/>
            <a:p>
              <a:pPr defTabSz="457189" eaLnBrk="1" fontAlgn="auto" hangingPunct="1">
                <a:lnSpc>
                  <a:spcPct val="90000"/>
                </a:lnSpc>
                <a:spcBef>
                  <a:spcPts val="300"/>
                </a:spcBef>
                <a:spcAft>
                  <a:spcPts val="0"/>
                </a:spcAft>
                <a:defRPr/>
              </a:pPr>
              <a:r>
                <a:rPr lang="en-US" sz="1050" b="1" dirty="0">
                  <a:solidFill>
                    <a:srgbClr val="425253"/>
                  </a:solidFill>
                  <a:latin typeface="+mn-lt"/>
                  <a:cs typeface="Arial" panose="020B0604020202020204" pitchFamily="34" charset="0"/>
                </a:rPr>
                <a:t>CLOUD, ON-PREMISES OR</a:t>
              </a:r>
            </a:p>
            <a:p>
              <a:pPr defTabSz="457189" eaLnBrk="1" fontAlgn="auto" hangingPunct="1">
                <a:lnSpc>
                  <a:spcPct val="90000"/>
                </a:lnSpc>
                <a:spcBef>
                  <a:spcPts val="300"/>
                </a:spcBef>
                <a:spcAft>
                  <a:spcPts val="0"/>
                </a:spcAft>
                <a:defRPr/>
              </a:pPr>
              <a:r>
                <a:rPr lang="en-US" sz="1050" b="1" dirty="0">
                  <a:solidFill>
                    <a:srgbClr val="425253"/>
                  </a:solidFill>
                  <a:latin typeface="+mn-lt"/>
                  <a:cs typeface="Arial" panose="020B0604020202020204" pitchFamily="34" charset="0"/>
                </a:rPr>
                <a:t>HYBRID MANAGEMENT</a:t>
              </a:r>
            </a:p>
          </p:txBody>
        </p:sp>
        <p:sp>
          <p:nvSpPr>
            <p:cNvPr id="35" name="TextBox 34">
              <a:extLst>
                <a:ext uri="{FF2B5EF4-FFF2-40B4-BE49-F238E27FC236}">
                  <a16:creationId xmlns:a16="http://schemas.microsoft.com/office/drawing/2014/main" id="{6F1F0457-39D1-DF46-8130-39B5BE0169AA}"/>
                </a:ext>
              </a:extLst>
            </p:cNvPr>
            <p:cNvSpPr txBox="1"/>
            <p:nvPr/>
          </p:nvSpPr>
          <p:spPr>
            <a:xfrm>
              <a:off x="6983205" y="5672855"/>
              <a:ext cx="1139751" cy="423879"/>
            </a:xfrm>
            <a:prstGeom prst="rect">
              <a:avLst/>
            </a:prstGeom>
            <a:noFill/>
          </p:spPr>
          <p:txBody>
            <a:bodyPr wrap="none">
              <a:spAutoFit/>
            </a:bodyPr>
            <a:lstStyle/>
            <a:p>
              <a:pPr defTabSz="457189" eaLnBrk="1" fontAlgn="auto" hangingPunct="1">
                <a:lnSpc>
                  <a:spcPct val="90000"/>
                </a:lnSpc>
                <a:spcBef>
                  <a:spcPts val="300"/>
                </a:spcBef>
                <a:spcAft>
                  <a:spcPts val="0"/>
                </a:spcAft>
                <a:defRPr/>
              </a:pPr>
              <a:r>
                <a:rPr lang="en-US" sz="1050" b="1" dirty="0">
                  <a:solidFill>
                    <a:srgbClr val="425253"/>
                  </a:solidFill>
                  <a:latin typeface="+mn-lt"/>
                  <a:cs typeface="Arial" panose="020B0604020202020204" pitchFamily="34" charset="0"/>
                </a:rPr>
                <a:t>LIGHTWEIGHT</a:t>
              </a:r>
            </a:p>
            <a:p>
              <a:pPr defTabSz="457189" eaLnBrk="1" fontAlgn="auto" hangingPunct="1">
                <a:lnSpc>
                  <a:spcPct val="90000"/>
                </a:lnSpc>
                <a:spcBef>
                  <a:spcPts val="300"/>
                </a:spcBef>
                <a:spcAft>
                  <a:spcPts val="0"/>
                </a:spcAft>
                <a:defRPr/>
              </a:pPr>
              <a:r>
                <a:rPr lang="en-US" sz="1050" b="1" dirty="0">
                  <a:solidFill>
                    <a:srgbClr val="425253"/>
                  </a:solidFill>
                  <a:latin typeface="+mn-lt"/>
                  <a:cs typeface="Arial" panose="020B0604020202020204" pitchFamily="34" charset="0"/>
                </a:rPr>
                <a:t>AGENT</a:t>
              </a:r>
            </a:p>
          </p:txBody>
        </p:sp>
        <p:pic>
          <p:nvPicPr>
            <p:cNvPr id="59420" name="Picture 35">
              <a:extLst>
                <a:ext uri="{FF2B5EF4-FFF2-40B4-BE49-F238E27FC236}">
                  <a16:creationId xmlns:a16="http://schemas.microsoft.com/office/drawing/2014/main" id="{A0AF0D78-4909-4AF2-8C9F-C3D8DDD58A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3994" y="2720670"/>
              <a:ext cx="386883" cy="35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36" descr="Bug.png">
              <a:extLst>
                <a:ext uri="{FF2B5EF4-FFF2-40B4-BE49-F238E27FC236}">
                  <a16:creationId xmlns:a16="http://schemas.microsoft.com/office/drawing/2014/main" id="{8DC034C7-CE4F-48D3-A23A-698EC50759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0877" y="1470832"/>
              <a:ext cx="326137" cy="41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37" descr="Laptop_Check.png">
              <a:extLst>
                <a:ext uri="{FF2B5EF4-FFF2-40B4-BE49-F238E27FC236}">
                  <a16:creationId xmlns:a16="http://schemas.microsoft.com/office/drawing/2014/main" id="{7914EF8E-FD38-44D3-BFCF-4B316D6C85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6552" y="3956034"/>
              <a:ext cx="474787" cy="48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E2F0C59F-13BB-5648-84E0-45C01900A693}"/>
                </a:ext>
              </a:extLst>
            </p:cNvPr>
            <p:cNvCxnSpPr/>
            <p:nvPr/>
          </p:nvCxnSpPr>
          <p:spPr>
            <a:xfrm>
              <a:off x="4630683" y="4979090"/>
              <a:ext cx="0" cy="625499"/>
            </a:xfrm>
            <a:prstGeom prst="line">
              <a:avLst/>
            </a:prstGeom>
            <a:ln w="12700">
              <a:solidFill>
                <a:schemeClr val="bg1">
                  <a:lumMod val="65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4FFA92E-C9EC-9F47-B2A0-6485D82D4496}"/>
                </a:ext>
              </a:extLst>
            </p:cNvPr>
            <p:cNvCxnSpPr/>
            <p:nvPr/>
          </p:nvCxnSpPr>
          <p:spPr>
            <a:xfrm>
              <a:off x="7545144" y="4979090"/>
              <a:ext cx="0" cy="625499"/>
            </a:xfrm>
            <a:prstGeom prst="line">
              <a:avLst/>
            </a:prstGeom>
            <a:ln w="12700">
              <a:solidFill>
                <a:schemeClr val="bg1">
                  <a:lumMod val="65000"/>
                </a:schemeClr>
              </a:solidFill>
              <a:prstDash val="sysDash"/>
              <a:headEnd type="none"/>
              <a:tailEnd type="oval" w="sm" len="sm"/>
            </a:ln>
          </p:spPr>
          <p:style>
            <a:lnRef idx="1">
              <a:schemeClr val="accent1"/>
            </a:lnRef>
            <a:fillRef idx="0">
              <a:schemeClr val="accent1"/>
            </a:fillRef>
            <a:effectRef idx="0">
              <a:schemeClr val="accent1"/>
            </a:effectRef>
            <a:fontRef idx="minor">
              <a:schemeClr val="tx1"/>
            </a:fontRef>
          </p:style>
        </p:cxnSp>
        <p:pic>
          <p:nvPicPr>
            <p:cNvPr id="59425" name="Picture 40" descr="Binoculars_Green.png">
              <a:extLst>
                <a:ext uri="{FF2B5EF4-FFF2-40B4-BE49-F238E27FC236}">
                  <a16:creationId xmlns:a16="http://schemas.microsoft.com/office/drawing/2014/main" id="{96C8D4DD-3BD7-4B5E-8E39-241C90E3594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6937" y="2854579"/>
              <a:ext cx="547849" cy="32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EA8E11A-68B0-9F46-9DFA-88402D2281D4}"/>
                </a:ext>
              </a:extLst>
            </p:cNvPr>
            <p:cNvSpPr/>
            <p:nvPr/>
          </p:nvSpPr>
          <p:spPr>
            <a:xfrm rot="18924601">
              <a:off x="6545850" y="4224864"/>
              <a:ext cx="1732438" cy="525165"/>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en-US" sz="1400" b="1" dirty="0">
                  <a:ln w="12700">
                    <a:noFill/>
                    <a:prstDash val="solid"/>
                  </a:ln>
                  <a:solidFill>
                    <a:srgbClr val="FFFFFF"/>
                  </a:solidFill>
                  <a:latin typeface="+mn-lt"/>
                </a:rPr>
                <a:t>POST-INFECTION</a:t>
              </a:r>
            </a:p>
          </p:txBody>
        </p:sp>
        <p:sp>
          <p:nvSpPr>
            <p:cNvPr id="43" name="Rectangle 42">
              <a:extLst>
                <a:ext uri="{FF2B5EF4-FFF2-40B4-BE49-F238E27FC236}">
                  <a16:creationId xmlns:a16="http://schemas.microsoft.com/office/drawing/2014/main" id="{0DE39A67-6BE5-8C47-9E3C-28D775495C8A}"/>
                </a:ext>
              </a:extLst>
            </p:cNvPr>
            <p:cNvSpPr/>
            <p:nvPr/>
          </p:nvSpPr>
          <p:spPr>
            <a:xfrm rot="18947736">
              <a:off x="3934415" y="1545862"/>
              <a:ext cx="1828746" cy="696724"/>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sz="1400" b="1" dirty="0">
                  <a:ln w="12700">
                    <a:noFill/>
                    <a:prstDash val="solid"/>
                  </a:ln>
                  <a:solidFill>
                    <a:srgbClr val="425253"/>
                  </a:solidFill>
                  <a:latin typeface="+mn-lt"/>
                </a:rPr>
                <a:t>PRE-INFECTION</a:t>
              </a:r>
            </a:p>
          </p:txBody>
        </p:sp>
        <p:sp>
          <p:nvSpPr>
            <p:cNvPr id="44" name="Oval 43">
              <a:extLst>
                <a:ext uri="{FF2B5EF4-FFF2-40B4-BE49-F238E27FC236}">
                  <a16:creationId xmlns:a16="http://schemas.microsoft.com/office/drawing/2014/main" id="{7478C9FB-81A4-2442-BBD4-E65145C2F416}"/>
                </a:ext>
              </a:extLst>
            </p:cNvPr>
            <p:cNvSpPr/>
            <p:nvPr/>
          </p:nvSpPr>
          <p:spPr>
            <a:xfrm>
              <a:off x="5452954" y="2516782"/>
              <a:ext cx="1261981" cy="1262111"/>
            </a:xfrm>
            <a:prstGeom prst="ellipse">
              <a:avLst/>
            </a:prstGeom>
            <a:gradFill>
              <a:gsLst>
                <a:gs pos="0">
                  <a:schemeClr val="bg2"/>
                </a:gs>
                <a:gs pos="100000">
                  <a:schemeClr val="bg2">
                    <a:lumMod val="50000"/>
                  </a:schemeClr>
                </a:gs>
              </a:gsLst>
            </a:gradFill>
            <a:ln>
              <a:solidFill>
                <a:schemeClr val="bg2"/>
              </a:solid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45" name="Oval 44">
              <a:extLst>
                <a:ext uri="{FF2B5EF4-FFF2-40B4-BE49-F238E27FC236}">
                  <a16:creationId xmlns:a16="http://schemas.microsoft.com/office/drawing/2014/main" id="{D0C3253F-1BF2-4C45-9B7C-639ED9A64FA8}"/>
                </a:ext>
              </a:extLst>
            </p:cNvPr>
            <p:cNvSpPr/>
            <p:nvPr/>
          </p:nvSpPr>
          <p:spPr>
            <a:xfrm>
              <a:off x="5383109" y="2445341"/>
              <a:ext cx="1403259" cy="1403405"/>
            </a:xfrm>
            <a:prstGeom prst="ellipse">
              <a:avLst/>
            </a:prstGeom>
            <a:no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90000"/>
                </a:lnSpc>
                <a:spcBef>
                  <a:spcPts val="300"/>
                </a:spcBef>
                <a:spcAft>
                  <a:spcPts val="0"/>
                </a:spcAft>
                <a:defRPr/>
              </a:pPr>
              <a:endParaRPr lang="en-US" sz="1400" dirty="0" err="1"/>
            </a:p>
          </p:txBody>
        </p:sp>
        <p:sp>
          <p:nvSpPr>
            <p:cNvPr id="46" name="Rectangle 45">
              <a:extLst>
                <a:ext uri="{FF2B5EF4-FFF2-40B4-BE49-F238E27FC236}">
                  <a16:creationId xmlns:a16="http://schemas.microsoft.com/office/drawing/2014/main" id="{B310EB03-926C-8748-BD19-7533732B1776}"/>
                </a:ext>
              </a:extLst>
            </p:cNvPr>
            <p:cNvSpPr/>
            <p:nvPr/>
          </p:nvSpPr>
          <p:spPr>
            <a:xfrm>
              <a:off x="5551635" y="2700071"/>
              <a:ext cx="1064621" cy="1214704"/>
            </a:xfrm>
            <a:prstGeom prst="rect">
              <a:avLst/>
            </a:prstGeom>
            <a:noFill/>
          </p:spPr>
          <p:txBody>
            <a:bodyPr spcFirstLastPara="1" wrap="none" lIns="91416" tIns="45708" rIns="91416" bIns="45708">
              <a:prstTxWarp prst="textArchUp">
                <a:avLst/>
              </a:prstTxWarp>
              <a:spAutoFit/>
            </a:bodyPr>
            <a:lstStyle/>
            <a:p>
              <a:pPr algn="ctr" eaLnBrk="1" fontAlgn="auto" hangingPunct="1">
                <a:spcBef>
                  <a:spcPts val="0"/>
                </a:spcBef>
                <a:spcAft>
                  <a:spcPts val="0"/>
                </a:spcAft>
                <a:defRPr/>
              </a:pPr>
              <a:r>
                <a:rPr lang="en-US" sz="1050" b="1" dirty="0">
                  <a:ln w="18415" cmpd="sng">
                    <a:noFill/>
                    <a:prstDash val="solid"/>
                  </a:ln>
                  <a:solidFill>
                    <a:srgbClr val="FFFFFF"/>
                  </a:solidFill>
                  <a:latin typeface="+mn-lt"/>
                </a:rPr>
                <a:t>AUTOMATION</a:t>
              </a:r>
            </a:p>
          </p:txBody>
        </p:sp>
        <p:sp>
          <p:nvSpPr>
            <p:cNvPr id="47" name="Rectangle 46">
              <a:extLst>
                <a:ext uri="{FF2B5EF4-FFF2-40B4-BE49-F238E27FC236}">
                  <a16:creationId xmlns:a16="http://schemas.microsoft.com/office/drawing/2014/main" id="{93608D84-6FB2-8248-B7FD-F63EC36AA9D2}"/>
                </a:ext>
              </a:extLst>
            </p:cNvPr>
            <p:cNvSpPr/>
            <p:nvPr/>
          </p:nvSpPr>
          <p:spPr>
            <a:xfrm>
              <a:off x="5626100" y="2911475"/>
              <a:ext cx="923926" cy="737889"/>
            </a:xfrm>
            <a:prstGeom prst="rect">
              <a:avLst/>
            </a:prstGeom>
            <a:noFill/>
          </p:spPr>
          <p:txBody>
            <a:bodyPr spcFirstLastPara="1" wrap="none">
              <a:prstTxWarp prst="textArchDown">
                <a:avLst/>
              </a:prstTxWarp>
              <a:spAutoFit/>
            </a:bodyPr>
            <a:lstStyle/>
            <a:p>
              <a:pPr algn="ctr" eaLnBrk="1" fontAlgn="auto" hangingPunct="1">
                <a:spcBef>
                  <a:spcPts val="0"/>
                </a:spcBef>
                <a:spcAft>
                  <a:spcPts val="0"/>
                </a:spcAft>
                <a:defRPr/>
              </a:pPr>
              <a:r>
                <a:rPr lang="en-US" sz="1050" b="1" dirty="0">
                  <a:ln w="12700">
                    <a:noFill/>
                    <a:prstDash val="solid"/>
                  </a:ln>
                  <a:solidFill>
                    <a:srgbClr val="FFFFFF"/>
                  </a:solidFill>
                  <a:latin typeface="+mn-lt"/>
                </a:rPr>
                <a:t>ORCHESTRATION</a:t>
              </a:r>
            </a:p>
          </p:txBody>
        </p:sp>
        <p:grpSp>
          <p:nvGrpSpPr>
            <p:cNvPr id="59432" name="Group 47">
              <a:extLst>
                <a:ext uri="{FF2B5EF4-FFF2-40B4-BE49-F238E27FC236}">
                  <a16:creationId xmlns:a16="http://schemas.microsoft.com/office/drawing/2014/main" id="{A5E5A263-1A76-4760-86A7-A09E6D1C108F}"/>
                </a:ext>
              </a:extLst>
            </p:cNvPr>
            <p:cNvGrpSpPr>
              <a:grpSpLocks/>
            </p:cNvGrpSpPr>
            <p:nvPr/>
          </p:nvGrpSpPr>
          <p:grpSpPr bwMode="auto">
            <a:xfrm>
              <a:off x="4697967" y="1756859"/>
              <a:ext cx="2769633" cy="885799"/>
              <a:chOff x="4697967" y="1756859"/>
              <a:chExt cx="2769633" cy="885799"/>
            </a:xfrm>
          </p:grpSpPr>
          <p:cxnSp>
            <p:nvCxnSpPr>
              <p:cNvPr id="55" name="Straight Connector 54">
                <a:extLst>
                  <a:ext uri="{FF2B5EF4-FFF2-40B4-BE49-F238E27FC236}">
                    <a16:creationId xmlns:a16="http://schemas.microsoft.com/office/drawing/2014/main" id="{19FD966D-4B5B-E446-BDF3-70FA63751303}"/>
                  </a:ext>
                </a:extLst>
              </p:cNvPr>
              <p:cNvCxnSpPr/>
              <p:nvPr/>
            </p:nvCxnSpPr>
            <p:spPr>
              <a:xfrm>
                <a:off x="4697354" y="1756339"/>
                <a:ext cx="890530" cy="8858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2E4B49-B9CB-2C4F-B459-7AA681A63EFA}"/>
                  </a:ext>
                </a:extLst>
              </p:cNvPr>
              <p:cNvCxnSpPr/>
              <p:nvPr/>
            </p:nvCxnSpPr>
            <p:spPr>
              <a:xfrm flipH="1">
                <a:off x="6576832" y="1756339"/>
                <a:ext cx="890530" cy="8858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433" name="Group 48">
              <a:extLst>
                <a:ext uri="{FF2B5EF4-FFF2-40B4-BE49-F238E27FC236}">
                  <a16:creationId xmlns:a16="http://schemas.microsoft.com/office/drawing/2014/main" id="{636575A9-FF50-40D7-AA74-009F52899B65}"/>
                </a:ext>
              </a:extLst>
            </p:cNvPr>
            <p:cNvGrpSpPr>
              <a:grpSpLocks/>
            </p:cNvGrpSpPr>
            <p:nvPr/>
          </p:nvGrpSpPr>
          <p:grpSpPr bwMode="auto">
            <a:xfrm flipV="1">
              <a:off x="4697967" y="3652805"/>
              <a:ext cx="2769633" cy="885799"/>
              <a:chOff x="4697967" y="1756859"/>
              <a:chExt cx="2769633" cy="885799"/>
            </a:xfrm>
          </p:grpSpPr>
          <p:cxnSp>
            <p:nvCxnSpPr>
              <p:cNvPr id="53" name="Straight Connector 52">
                <a:extLst>
                  <a:ext uri="{FF2B5EF4-FFF2-40B4-BE49-F238E27FC236}">
                    <a16:creationId xmlns:a16="http://schemas.microsoft.com/office/drawing/2014/main" id="{E2FD6BCA-6517-2845-82C3-7DDBD13D8FFB}"/>
                  </a:ext>
                </a:extLst>
              </p:cNvPr>
              <p:cNvCxnSpPr/>
              <p:nvPr/>
            </p:nvCxnSpPr>
            <p:spPr>
              <a:xfrm>
                <a:off x="4697354" y="1756127"/>
                <a:ext cx="890530" cy="8858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3C3BDFD-EB71-8E46-AF84-94D8D02EEA50}"/>
                  </a:ext>
                </a:extLst>
              </p:cNvPr>
              <p:cNvCxnSpPr/>
              <p:nvPr/>
            </p:nvCxnSpPr>
            <p:spPr>
              <a:xfrm flipH="1">
                <a:off x="6576832" y="1756127"/>
                <a:ext cx="890530" cy="88586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59434" name="Picture 49" descr="Hand_Crown_Icon_Green.png">
              <a:extLst>
                <a:ext uri="{FF2B5EF4-FFF2-40B4-BE49-F238E27FC236}">
                  <a16:creationId xmlns:a16="http://schemas.microsoft.com/office/drawing/2014/main" id="{0051A8E2-2D7A-4BEE-97C6-A57740841B7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9250" y="5664330"/>
              <a:ext cx="323661" cy="35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50" descr="Brain_Gear_Icon.png">
              <a:extLst>
                <a:ext uri="{FF2B5EF4-FFF2-40B4-BE49-F238E27FC236}">
                  <a16:creationId xmlns:a16="http://schemas.microsoft.com/office/drawing/2014/main" id="{CE2A924A-08D0-454B-B91E-254D7880791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78586" y="2836332"/>
              <a:ext cx="62212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51" descr="Gear_Cloud.png">
              <a:extLst>
                <a:ext uri="{FF2B5EF4-FFF2-40B4-BE49-F238E27FC236}">
                  <a16:creationId xmlns:a16="http://schemas.microsoft.com/office/drawing/2014/main" id="{C31DDD1E-FA3E-48BA-AD45-C05265256E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51300" y="5691761"/>
              <a:ext cx="366105" cy="30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
            <a:extLst>
              <a:ext uri="{FF2B5EF4-FFF2-40B4-BE49-F238E27FC236}">
                <a16:creationId xmlns:a16="http://schemas.microsoft.com/office/drawing/2014/main" id="{8C6E8A30-C8E1-4854-812C-E1FBDDEC4A93}"/>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a:ea typeface="Inter" panose="020B0502030000000004"/>
                <a:cs typeface="Inter" panose="020B0502030000000004"/>
              </a:rPr>
              <a:t>Extended Response through Fabric Integration</a:t>
            </a:r>
          </a:p>
        </p:txBody>
      </p:sp>
      <p:pic>
        <p:nvPicPr>
          <p:cNvPr id="67587" name="Picture 3">
            <a:extLst>
              <a:ext uri="{FF2B5EF4-FFF2-40B4-BE49-F238E27FC236}">
                <a16:creationId xmlns:a16="http://schemas.microsoft.com/office/drawing/2014/main" id="{96A5574A-3A99-46B7-9360-97D8129484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903288"/>
            <a:ext cx="11530013"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a:extLst>
              <a:ext uri="{FF2B5EF4-FFF2-40B4-BE49-F238E27FC236}">
                <a16:creationId xmlns:a16="http://schemas.microsoft.com/office/drawing/2014/main" id="{506E7E9B-3CC9-4E2D-9024-87502B87B3CE}"/>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a:ea typeface="Inter" panose="020B0502030000000004"/>
                <a:cs typeface="Inter" panose="020B0502030000000004"/>
              </a:rPr>
              <a:t>Endpoints Detect Malicious IP Addresses</a:t>
            </a:r>
          </a:p>
        </p:txBody>
      </p:sp>
      <p:pic>
        <p:nvPicPr>
          <p:cNvPr id="69635" name="Content Placeholder 3">
            <a:extLst>
              <a:ext uri="{FF2B5EF4-FFF2-40B4-BE49-F238E27FC236}">
                <a16:creationId xmlns:a16="http://schemas.microsoft.com/office/drawing/2014/main" id="{81F3F038-FD26-449B-B80F-8D69B153C731}"/>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831850" y="1406525"/>
            <a:ext cx="9712325"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37DD9BF9-5C61-4709-8823-0FD631A8D60F}"/>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a:ea typeface="Inter" panose="020B0502030000000004"/>
                <a:cs typeface="Inter" panose="020B0502030000000004"/>
              </a:rPr>
              <a:t>FortiEDR Contextual Incident Response Playbooks</a:t>
            </a:r>
          </a:p>
        </p:txBody>
      </p:sp>
      <p:pic>
        <p:nvPicPr>
          <p:cNvPr id="71683" name="Picture 2" descr="SME Security Fabric | MSSP | 0203 931 0199">
            <a:extLst>
              <a:ext uri="{FF2B5EF4-FFF2-40B4-BE49-F238E27FC236}">
                <a16:creationId xmlns:a16="http://schemas.microsoft.com/office/drawing/2014/main" id="{4BF5D567-00A8-420F-9459-AF2C67A0A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4973638"/>
            <a:ext cx="274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descr="SME Security Fabric | MSSP | 0203 931 0199">
            <a:extLst>
              <a:ext uri="{FF2B5EF4-FFF2-40B4-BE49-F238E27FC236}">
                <a16:creationId xmlns:a16="http://schemas.microsoft.com/office/drawing/2014/main" id="{455758CF-0F26-4FB7-8F27-6145CBFFD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3998913"/>
            <a:ext cx="274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2">
            <a:extLst>
              <a:ext uri="{FF2B5EF4-FFF2-40B4-BE49-F238E27FC236}">
                <a16:creationId xmlns:a16="http://schemas.microsoft.com/office/drawing/2014/main" id="{E6E8A34C-1D2C-4B0A-811B-0D9EA1A78C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7738"/>
            <a:ext cx="12192000"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a:extLst>
              <a:ext uri="{FF2B5EF4-FFF2-40B4-BE49-F238E27FC236}">
                <a16:creationId xmlns:a16="http://schemas.microsoft.com/office/drawing/2014/main" id="{BEF51AA7-15DE-4036-B8AA-F191AAC2B575}"/>
              </a:ext>
            </a:extLst>
          </p:cNvPr>
          <p:cNvSpPr>
            <a:spLocks noGrp="1"/>
          </p:cNvSpPr>
          <p:nvPr>
            <p:ph type="title"/>
          </p:nvPr>
        </p:nvSpPr>
        <p:spPr bwMode="auto">
          <a:xfrm>
            <a:off x="269875" y="176213"/>
            <a:ext cx="10837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eaLnBrk="1" hangingPunct="1"/>
            <a:r>
              <a:rPr lang="en-US" altLang="en-US">
                <a:ea typeface="Inter" panose="020B0502030000000004"/>
                <a:cs typeface="Inter" panose="020B0502030000000004"/>
              </a:rPr>
              <a:t>Firewall Integration </a:t>
            </a:r>
          </a:p>
        </p:txBody>
      </p:sp>
      <p:pic>
        <p:nvPicPr>
          <p:cNvPr id="73731" name="Content Placeholder 8">
            <a:extLst>
              <a:ext uri="{FF2B5EF4-FFF2-40B4-BE49-F238E27FC236}">
                <a16:creationId xmlns:a16="http://schemas.microsoft.com/office/drawing/2014/main" id="{F38C4055-F6D8-4DA3-B69F-D58732DA73C5}"/>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342900" y="1047750"/>
            <a:ext cx="11436350" cy="501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476C-8D77-EA4D-B228-90BAA734CD74}"/>
              </a:ext>
            </a:extLst>
          </p:cNvPr>
          <p:cNvSpPr>
            <a:spLocks noGrp="1"/>
          </p:cNvSpPr>
          <p:nvPr>
            <p:ph type="ctrTitle"/>
          </p:nvPr>
        </p:nvSpPr>
        <p:spPr/>
        <p:txBody>
          <a:bodyPr/>
          <a:lstStyle/>
          <a:p>
            <a:r>
              <a:rPr lang="en-US" dirty="0"/>
              <a:t>Puntos clave</a:t>
            </a:r>
          </a:p>
        </p:txBody>
      </p:sp>
    </p:spTree>
    <p:extLst>
      <p:ext uri="{BB962C8B-B14F-4D97-AF65-F5344CB8AC3E}">
        <p14:creationId xmlns:p14="http://schemas.microsoft.com/office/powerpoint/2010/main" val="42911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81EDCA2-0F1E-48AC-9486-335885EAAA2B}"/>
              </a:ext>
            </a:extLst>
          </p:cNvPr>
          <p:cNvSpPr>
            <a:spLocks noGrp="1"/>
          </p:cNvSpPr>
          <p:nvPr>
            <p:ph type="body" sz="quarter" idx="15"/>
          </p:nvPr>
        </p:nvSpPr>
        <p:spPr>
          <a:xfrm>
            <a:off x="269986" y="914398"/>
            <a:ext cx="10972800" cy="5054139"/>
          </a:xfrm>
        </p:spPr>
        <p:txBody>
          <a:bodyPr/>
          <a:lstStyle/>
          <a:p>
            <a:pPr marL="342900" indent="-342900">
              <a:buFont typeface="Arial" panose="020B0604020202020204" pitchFamily="34" charset="0"/>
              <a:buChar char="•"/>
            </a:pPr>
            <a:r>
              <a:rPr lang="es-EC" dirty="0">
                <a:solidFill>
                  <a:schemeClr val="tx1"/>
                </a:solidFill>
              </a:rPr>
              <a:t>Fortinet ofrece un portafolio para herramientas de SOC impulsadas por IA.</a:t>
            </a:r>
          </a:p>
          <a:p>
            <a:pPr marL="342900" indent="-342900">
              <a:buFont typeface="Arial" panose="020B0604020202020204" pitchFamily="34" charset="0"/>
              <a:buChar char="•"/>
            </a:pPr>
            <a:r>
              <a:rPr lang="es-EC" dirty="0">
                <a:solidFill>
                  <a:schemeClr val="tx1"/>
                </a:solidFill>
              </a:rPr>
              <a:t>La integración a través de su Arquitectura de Security </a:t>
            </a:r>
            <a:r>
              <a:rPr lang="es-EC" dirty="0" err="1">
                <a:solidFill>
                  <a:schemeClr val="tx1"/>
                </a:solidFill>
              </a:rPr>
              <a:t>Fabric</a:t>
            </a:r>
            <a:r>
              <a:rPr lang="es-EC" dirty="0">
                <a:solidFill>
                  <a:schemeClr val="tx1"/>
                </a:solidFill>
              </a:rPr>
              <a:t> nos permite una respuesta automatizada ante incidentes de Seguridad.</a:t>
            </a:r>
          </a:p>
          <a:p>
            <a:pPr marL="342900" indent="-342900">
              <a:buFont typeface="Arial" panose="020B0604020202020204" pitchFamily="34" charset="0"/>
              <a:buChar char="•"/>
            </a:pPr>
            <a:r>
              <a:rPr lang="es-EC" dirty="0">
                <a:solidFill>
                  <a:schemeClr val="tx1"/>
                </a:solidFill>
              </a:rPr>
              <a:t>Debemos estar consientes de nuestro nivel de madurez en cuanto a Ciberseguridad para poder implementar el SOC dentro de nuestra organización o adquirirlo como servicio.</a:t>
            </a:r>
          </a:p>
          <a:p>
            <a:pPr marL="342900" indent="-342900">
              <a:buFont typeface="Arial" panose="020B0604020202020204" pitchFamily="34" charset="0"/>
              <a:buChar char="•"/>
            </a:pPr>
            <a:r>
              <a:rPr lang="es-EC" dirty="0">
                <a:solidFill>
                  <a:schemeClr val="tx1"/>
                </a:solidFill>
              </a:rPr>
              <a:t>Contar con herramientas de seguridad que nos permitan investigación forense e integración con las soluciones de protección contra amenazas, que nos permitan entregar una respuesta automatizada ante cualquier tipo de ataque o incidencia.</a:t>
            </a:r>
          </a:p>
        </p:txBody>
      </p:sp>
      <p:sp>
        <p:nvSpPr>
          <p:cNvPr id="3" name="Título 2">
            <a:extLst>
              <a:ext uri="{FF2B5EF4-FFF2-40B4-BE49-F238E27FC236}">
                <a16:creationId xmlns:a16="http://schemas.microsoft.com/office/drawing/2014/main" id="{1338ACC0-9348-40EE-9BFC-92F6EE4B782B}"/>
              </a:ext>
            </a:extLst>
          </p:cNvPr>
          <p:cNvSpPr>
            <a:spLocks noGrp="1"/>
          </p:cNvSpPr>
          <p:nvPr>
            <p:ph type="title"/>
          </p:nvPr>
        </p:nvSpPr>
        <p:spPr/>
        <p:txBody>
          <a:bodyPr/>
          <a:lstStyle/>
          <a:p>
            <a:r>
              <a:rPr lang="en-US" dirty="0"/>
              <a:t>Puntos clave </a:t>
            </a:r>
            <a:endParaRPr lang="es-EC" dirty="0"/>
          </a:p>
        </p:txBody>
      </p:sp>
    </p:spTree>
    <p:extLst>
      <p:ext uri="{BB962C8B-B14F-4D97-AF65-F5344CB8AC3E}">
        <p14:creationId xmlns:p14="http://schemas.microsoft.com/office/powerpoint/2010/main" val="75771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22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194904-6EA9-4EA9-975F-EBC02BF652B7}"/>
              </a:ext>
            </a:extLst>
          </p:cNvPr>
          <p:cNvSpPr/>
          <p:nvPr/>
        </p:nvSpPr>
        <p:spPr>
          <a:xfrm>
            <a:off x="5029200" y="6311900"/>
            <a:ext cx="1066800" cy="384174"/>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FDC9C-7906-4660-8CA2-C0085ED6B4DC}"/>
              </a:ext>
            </a:extLst>
          </p:cNvPr>
          <p:cNvSpPr>
            <a:spLocks noGrp="1"/>
          </p:cNvSpPr>
          <p:nvPr>
            <p:ph type="title"/>
          </p:nvPr>
        </p:nvSpPr>
        <p:spPr>
          <a:xfrm>
            <a:off x="29782" y="-735560"/>
            <a:ext cx="12162218" cy="2237013"/>
          </a:xfrm>
        </p:spPr>
        <p:txBody>
          <a:bodyPr/>
          <a:lstStyle/>
          <a:p>
            <a:r>
              <a:rPr lang="en-US" sz="2400" dirty="0" err="1"/>
              <a:t>Oportunidad</a:t>
            </a:r>
            <a:r>
              <a:rPr lang="en-US" sz="2400" dirty="0"/>
              <a:t> de </a:t>
            </a:r>
            <a:r>
              <a:rPr lang="en-US" sz="2400" dirty="0" err="1"/>
              <a:t>mercado</a:t>
            </a:r>
            <a:r>
              <a:rPr lang="en-US" sz="2400" dirty="0"/>
              <a:t> (</a:t>
            </a:r>
            <a:r>
              <a:rPr lang="es-EC" sz="2400" dirty="0"/>
              <a:t>Información de seguridad y gestión de eventos</a:t>
            </a:r>
            <a:r>
              <a:rPr lang="en-US" sz="2400" dirty="0"/>
              <a:t>)</a:t>
            </a:r>
          </a:p>
        </p:txBody>
      </p:sp>
      <p:sp>
        <p:nvSpPr>
          <p:cNvPr id="200" name="TextBox 199">
            <a:extLst>
              <a:ext uri="{FF2B5EF4-FFF2-40B4-BE49-F238E27FC236}">
                <a16:creationId xmlns:a16="http://schemas.microsoft.com/office/drawing/2014/main" id="{EA48705C-4F00-4CC2-BB51-A971229FECDF}"/>
              </a:ext>
            </a:extLst>
          </p:cNvPr>
          <p:cNvSpPr txBox="1"/>
          <p:nvPr/>
        </p:nvSpPr>
        <p:spPr>
          <a:xfrm>
            <a:off x="686018" y="4379469"/>
            <a:ext cx="5920014" cy="1938992"/>
          </a:xfrm>
          <a:prstGeom prst="rect">
            <a:avLst/>
          </a:prstGeom>
          <a:noFill/>
        </p:spPr>
        <p:txBody>
          <a:bodyPr wrap="square" rtlCol="0">
            <a:spAutoFit/>
          </a:bodyPr>
          <a:lstStyle/>
          <a:p>
            <a:pPr marL="342900" indent="-342900">
              <a:buFont typeface="Arial" panose="020B0604020202020204" pitchFamily="34" charset="0"/>
              <a:buChar char="•"/>
            </a:pPr>
            <a:r>
              <a:rPr lang="es-EC" sz="2400" dirty="0"/>
              <a:t>El mercado crece a una tasa compuesta anual del 11.2%</a:t>
            </a:r>
            <a:br>
              <a:rPr lang="en-US" sz="2400" dirty="0"/>
            </a:br>
            <a:endParaRPr lang="en-US" sz="2400" dirty="0"/>
          </a:p>
          <a:p>
            <a:pPr marL="342900" indent="-342900">
              <a:buFont typeface="Arial" panose="020B0604020202020204" pitchFamily="34" charset="0"/>
              <a:buChar char="•"/>
            </a:pPr>
            <a:r>
              <a:rPr lang="en-US" sz="2400" dirty="0"/>
              <a:t>SOAR*</a:t>
            </a:r>
            <a:br>
              <a:rPr lang="en-US" sz="2400" dirty="0"/>
            </a:br>
            <a:endParaRPr lang="en-US" sz="2400" dirty="0"/>
          </a:p>
        </p:txBody>
      </p:sp>
      <p:sp>
        <p:nvSpPr>
          <p:cNvPr id="201" name="Rectangle 200">
            <a:extLst>
              <a:ext uri="{FF2B5EF4-FFF2-40B4-BE49-F238E27FC236}">
                <a16:creationId xmlns:a16="http://schemas.microsoft.com/office/drawing/2014/main" id="{93CEF9A3-1FB4-439F-B9A4-9D58FBE8719B}"/>
              </a:ext>
            </a:extLst>
          </p:cNvPr>
          <p:cNvSpPr/>
          <p:nvPr/>
        </p:nvSpPr>
        <p:spPr>
          <a:xfrm>
            <a:off x="7322456" y="4785696"/>
            <a:ext cx="4343400" cy="88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6"/>
                </a:solidFill>
              </a:rPr>
              <a:t>$3-4 Billion</a:t>
            </a:r>
          </a:p>
          <a:p>
            <a:pPr algn="ctr"/>
            <a:r>
              <a:rPr lang="en-US" sz="3600" dirty="0">
                <a:solidFill>
                  <a:schemeClr val="tx1"/>
                </a:solidFill>
              </a:rPr>
              <a:t>By 2024</a:t>
            </a:r>
          </a:p>
        </p:txBody>
      </p:sp>
      <p:cxnSp>
        <p:nvCxnSpPr>
          <p:cNvPr id="203" name="Straight Connector 202">
            <a:extLst>
              <a:ext uri="{FF2B5EF4-FFF2-40B4-BE49-F238E27FC236}">
                <a16:creationId xmlns:a16="http://schemas.microsoft.com/office/drawing/2014/main" id="{D0DC05C4-F9D9-4701-9D03-2099E1D63529}"/>
              </a:ext>
            </a:extLst>
          </p:cNvPr>
          <p:cNvCxnSpPr/>
          <p:nvPr/>
        </p:nvCxnSpPr>
        <p:spPr>
          <a:xfrm flipH="1">
            <a:off x="6350000" y="3492500"/>
            <a:ext cx="50038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29" y="735146"/>
            <a:ext cx="5833871" cy="328155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924" y="745718"/>
            <a:ext cx="5815076" cy="3270980"/>
          </a:xfrm>
          <a:prstGeom prst="rect">
            <a:avLst/>
          </a:prstGeom>
        </p:spPr>
      </p:pic>
    </p:spTree>
    <p:extLst>
      <p:ext uri="{BB962C8B-B14F-4D97-AF65-F5344CB8AC3E}">
        <p14:creationId xmlns:p14="http://schemas.microsoft.com/office/powerpoint/2010/main" val="76503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868" y="358711"/>
            <a:ext cx="10972800" cy="640080"/>
          </a:xfrm>
        </p:spPr>
        <p:txBody>
          <a:bodyPr/>
          <a:lstStyle/>
          <a:p>
            <a:r>
              <a:rPr lang="en-US" dirty="0"/>
              <a:t>SIEM / SOAR </a:t>
            </a:r>
            <a:r>
              <a:rPr lang="en-US" dirty="0" err="1"/>
              <a:t>Tendencias</a:t>
            </a:r>
            <a:r>
              <a:rPr lang="en-US" dirty="0"/>
              <a:t> del </a:t>
            </a:r>
            <a:r>
              <a:rPr lang="en-US" dirty="0" err="1"/>
              <a:t>mercado</a:t>
            </a:r>
            <a:endParaRPr lang="en-US" dirty="0"/>
          </a:p>
        </p:txBody>
      </p:sp>
      <p:pic>
        <p:nvPicPr>
          <p:cNvPr id="7" name="Picture 2">
            <a:extLst>
              <a:ext uri="{FF2B5EF4-FFF2-40B4-BE49-F238E27FC236}">
                <a16:creationId xmlns:a16="http://schemas.microsoft.com/office/drawing/2014/main" id="{084EA084-EFB4-D044-9456-3F499DBAF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814" y="305989"/>
            <a:ext cx="3465157" cy="47311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9C2C5D8-295E-D14E-8BB6-FE21A38E33ED}"/>
              </a:ext>
            </a:extLst>
          </p:cNvPr>
          <p:cNvGrpSpPr/>
          <p:nvPr/>
        </p:nvGrpSpPr>
        <p:grpSpPr>
          <a:xfrm>
            <a:off x="5768244" y="2077949"/>
            <a:ext cx="4562731" cy="3858177"/>
            <a:chOff x="6842748" y="487660"/>
            <a:chExt cx="4802193" cy="3314014"/>
          </a:xfrm>
        </p:grpSpPr>
        <p:pic>
          <p:nvPicPr>
            <p:cNvPr id="5" name="Picture 4"/>
            <p:cNvPicPr>
              <a:picLocks noChangeAspect="1"/>
            </p:cNvPicPr>
            <p:nvPr/>
          </p:nvPicPr>
          <p:blipFill>
            <a:blip r:embed="rId4"/>
            <a:stretch>
              <a:fillRect/>
            </a:stretch>
          </p:blipFill>
          <p:spPr>
            <a:xfrm>
              <a:off x="6842748" y="487660"/>
              <a:ext cx="4802193" cy="3314014"/>
            </a:xfrm>
            <a:prstGeom prst="rect">
              <a:avLst/>
            </a:prstGeom>
            <a:ln w="76200" cmpd="tri">
              <a:solidFill>
                <a:schemeClr val="accent2"/>
              </a:solidFill>
            </a:ln>
            <a:effectLst>
              <a:outerShdw blurRad="50800" dist="38100" dir="2700000" algn="tl" rotWithShape="0">
                <a:prstClr val="black">
                  <a:alpha val="40000"/>
                </a:prstClr>
              </a:outerShdw>
            </a:effectLst>
          </p:spPr>
        </p:pic>
        <p:sp>
          <p:nvSpPr>
            <p:cNvPr id="6" name="Rounded Rectangle 5"/>
            <p:cNvSpPr/>
            <p:nvPr/>
          </p:nvSpPr>
          <p:spPr>
            <a:xfrm>
              <a:off x="8467643" y="1245518"/>
              <a:ext cx="631676" cy="125718"/>
            </a:xfrm>
            <a:prstGeom prst="roundRect">
              <a:avLst/>
            </a:prstGeom>
            <a:noFill/>
            <a:ln w="3810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grpSp>
      <p:sp>
        <p:nvSpPr>
          <p:cNvPr id="2" name="Rectangle 1">
            <a:extLst>
              <a:ext uri="{FF2B5EF4-FFF2-40B4-BE49-F238E27FC236}">
                <a16:creationId xmlns:a16="http://schemas.microsoft.com/office/drawing/2014/main" id="{B0BE74BC-BC04-D14E-88AE-54B556BFAFC6}"/>
              </a:ext>
            </a:extLst>
          </p:cNvPr>
          <p:cNvSpPr/>
          <p:nvPr/>
        </p:nvSpPr>
        <p:spPr>
          <a:xfrm>
            <a:off x="4996284" y="6654867"/>
            <a:ext cx="1980029" cy="203133"/>
          </a:xfrm>
          <a:prstGeom prst="rect">
            <a:avLst/>
          </a:prstGeom>
        </p:spPr>
        <p:txBody>
          <a:bodyPr wrap="none">
            <a:spAutoFit/>
          </a:bodyPr>
          <a:lstStyle/>
          <a:p>
            <a:pPr lvl="0" algn="ctr" defTabSz="457189">
              <a:lnSpc>
                <a:spcPct val="90000"/>
              </a:lnSpc>
              <a:spcBef>
                <a:spcPts val="300"/>
              </a:spcBef>
            </a:pPr>
            <a:r>
              <a:rPr lang="en-US" sz="800">
                <a:solidFill>
                  <a:schemeClr val="tx2">
                    <a:lumMod val="60000"/>
                    <a:lumOff val="40000"/>
                  </a:schemeClr>
                </a:solidFill>
                <a:cs typeface="Arial" panose="020B0604020202020204" pitchFamily="34" charset="0"/>
              </a:rPr>
              <a:t>Ref: Gartner SOAR Market Guide 2020</a:t>
            </a:r>
          </a:p>
        </p:txBody>
      </p:sp>
      <p:sp>
        <p:nvSpPr>
          <p:cNvPr id="8" name="TextBox 7">
            <a:extLst>
              <a:ext uri="{FF2B5EF4-FFF2-40B4-BE49-F238E27FC236}">
                <a16:creationId xmlns:a16="http://schemas.microsoft.com/office/drawing/2014/main" id="{0169A8E0-CAFD-184F-BA55-38AD3DD030FC}"/>
              </a:ext>
            </a:extLst>
          </p:cNvPr>
          <p:cNvSpPr txBox="1"/>
          <p:nvPr/>
        </p:nvSpPr>
        <p:spPr>
          <a:xfrm>
            <a:off x="468974" y="1176870"/>
            <a:ext cx="4906349" cy="5047536"/>
          </a:xfrm>
          <a:prstGeom prst="rect">
            <a:avLst/>
          </a:prstGeom>
          <a:noFill/>
        </p:spPr>
        <p:txBody>
          <a:bodyPr wrap="square" rtlCol="0">
            <a:spAutoFit/>
          </a:bodyPr>
          <a:lstStyle/>
          <a:p>
            <a:pPr marL="171450" indent="-171450">
              <a:buFont typeface="Arial" panose="020B0604020202020204" pitchFamily="34" charset="0"/>
              <a:buChar char="•"/>
            </a:pPr>
            <a:r>
              <a:rPr lang="es-EC" sz="1400" b="1" dirty="0">
                <a:solidFill>
                  <a:srgbClr val="000000"/>
                </a:solidFill>
                <a:ea typeface="+mn-lt"/>
                <a:cs typeface="Arial" panose="020B0604020202020204"/>
              </a:rPr>
              <a:t>Detección y respuesta ante amenazas </a:t>
            </a:r>
            <a:r>
              <a:rPr lang="es-EC" sz="1400" dirty="0">
                <a:solidFill>
                  <a:srgbClr val="000000"/>
                </a:solidFill>
                <a:ea typeface="+mn-lt"/>
                <a:cs typeface="Arial" panose="020B0604020202020204"/>
              </a:rPr>
              <a:t>sigue siendo el principal impulsor</a:t>
            </a:r>
            <a:endParaRPr lang="en-US" sz="1400" dirty="0">
              <a:ea typeface="+mn-lt"/>
              <a:cs typeface="+mn-lt"/>
            </a:endParaRPr>
          </a:p>
          <a:p>
            <a:pPr marL="171450" indent="-171450">
              <a:buFont typeface="Arial" panose="020B0604020202020204" pitchFamily="34" charset="0"/>
              <a:buChar char="•"/>
            </a:pPr>
            <a:r>
              <a:rPr lang="es-EC" sz="1400" b="1" dirty="0">
                <a:ea typeface="+mn-lt"/>
                <a:cs typeface="+mn-lt"/>
              </a:rPr>
              <a:t>Para 2024, el 80% de todos los proveedores de SIEM ofrecerán una versión nativa de la nube y entregada "como servicio" de su solución, frente al 40% actual.</a:t>
            </a:r>
            <a:br>
              <a:rPr lang="en-US" sz="1400" dirty="0">
                <a:ea typeface="+mn-lt"/>
                <a:cs typeface="+mn-lt"/>
              </a:rPr>
            </a:br>
            <a:endParaRPr lang="en-US" sz="1400" dirty="0">
              <a:ea typeface="+mn-lt"/>
              <a:cs typeface="+mn-lt"/>
            </a:endParaRPr>
          </a:p>
          <a:p>
            <a:pPr marL="171450" indent="-171450">
              <a:buFont typeface="Arial" panose="020B0604020202020204" pitchFamily="34" charset="0"/>
              <a:buChar char="•"/>
            </a:pPr>
            <a:r>
              <a:rPr lang="en-US" sz="1400" b="1" dirty="0">
                <a:ea typeface="+mn-lt"/>
                <a:cs typeface="+mn-lt"/>
              </a:rPr>
              <a:t>UEBA</a:t>
            </a:r>
            <a:r>
              <a:rPr lang="en-US" sz="1400" dirty="0">
                <a:ea typeface="+mn-lt"/>
                <a:cs typeface="+mn-lt"/>
              </a:rPr>
              <a:t> (aka Advanced Analytics) </a:t>
            </a:r>
            <a:r>
              <a:rPr lang="es-EC" sz="1400" dirty="0">
                <a:ea typeface="+mn-lt"/>
                <a:cs typeface="+mn-lt"/>
              </a:rPr>
              <a:t>ahora se considera un requisito de SIEM: ya no se publicará una Guía de mercado UEBA separada</a:t>
            </a:r>
            <a:br>
              <a:rPr lang="es-EC" sz="1400" dirty="0">
                <a:ea typeface="+mn-lt"/>
                <a:cs typeface="+mn-lt"/>
              </a:rPr>
            </a:br>
            <a:endParaRPr lang="en-US" sz="1400" dirty="0">
              <a:solidFill>
                <a:srgbClr val="000000"/>
              </a:solidFill>
              <a:ea typeface="+mn-lt"/>
              <a:cs typeface="Arial"/>
            </a:endParaRPr>
          </a:p>
          <a:p>
            <a:pPr marL="171450" indent="-171450">
              <a:buFont typeface="Arial" panose="020B0604020202020204" pitchFamily="34" charset="0"/>
              <a:buChar char="•"/>
            </a:pPr>
            <a:r>
              <a:rPr lang="es-EC" sz="1400" dirty="0">
                <a:ea typeface="+mn-lt"/>
                <a:cs typeface="+mn-lt"/>
              </a:rPr>
              <a:t>Para finales de 2022, el 30% de las organizaciones con un equipo de seguridad de más de 5 personas aprovecharán</a:t>
            </a:r>
            <a:r>
              <a:rPr lang="en-US" sz="1400" dirty="0">
                <a:ea typeface="+mn-lt"/>
                <a:cs typeface="+mn-lt"/>
              </a:rPr>
              <a:t> </a:t>
            </a:r>
            <a:r>
              <a:rPr lang="en-US" sz="1400" b="1" dirty="0" err="1">
                <a:ea typeface="+mn-lt"/>
                <a:cs typeface="+mn-lt"/>
              </a:rPr>
              <a:t>herramientas</a:t>
            </a:r>
            <a:r>
              <a:rPr lang="en-US" sz="1400" b="1" dirty="0">
                <a:ea typeface="+mn-lt"/>
                <a:cs typeface="+mn-lt"/>
              </a:rPr>
              <a:t> </a:t>
            </a:r>
            <a:r>
              <a:rPr lang="en-US" sz="1400" b="1" dirty="0" err="1">
                <a:ea typeface="+mn-lt"/>
                <a:cs typeface="+mn-lt"/>
              </a:rPr>
              <a:t>como</a:t>
            </a:r>
            <a:r>
              <a:rPr lang="en-US" sz="1400" b="1" dirty="0">
                <a:ea typeface="+mn-lt"/>
                <a:cs typeface="+mn-lt"/>
              </a:rPr>
              <a:t> SOAR </a:t>
            </a:r>
            <a:br>
              <a:rPr lang="en-US" sz="1400" dirty="0">
                <a:ea typeface="+mn-lt"/>
                <a:cs typeface="+mn-lt"/>
              </a:rPr>
            </a:br>
            <a:endParaRPr lang="en-US" sz="1400" dirty="0">
              <a:ea typeface="+mn-lt"/>
              <a:cs typeface="+mn-lt"/>
            </a:endParaRPr>
          </a:p>
          <a:p>
            <a:pPr marL="171450" indent="-171450">
              <a:buFont typeface="Arial" panose="020B0604020202020204" pitchFamily="34" charset="0"/>
              <a:buChar char="•"/>
            </a:pPr>
            <a:r>
              <a:rPr lang="es-EC" sz="1400" dirty="0">
                <a:ea typeface="+mn-lt"/>
                <a:cs typeface="+mn-lt"/>
              </a:rPr>
              <a:t>Los compradores con equipos SOC más grandes y proveedores de servicios de seguridad gestionados (MSSP) buscarán una solución SOAR dedicada</a:t>
            </a:r>
            <a:br>
              <a:rPr lang="en-US" sz="1400" dirty="0">
                <a:ea typeface="+mn-lt"/>
                <a:cs typeface="+mn-lt"/>
              </a:rPr>
            </a:br>
            <a:endParaRPr lang="en-US" sz="1400" dirty="0">
              <a:ea typeface="+mn-lt"/>
              <a:cs typeface="+mn-lt"/>
            </a:endParaRPr>
          </a:p>
          <a:p>
            <a:pPr marL="171450" indent="-171450">
              <a:buFont typeface="Arial" panose="020B0604020202020204" pitchFamily="34" charset="0"/>
              <a:buChar char="•"/>
            </a:pPr>
            <a:r>
              <a:rPr lang="es-EC" sz="1400" dirty="0">
                <a:ea typeface="+mn-lt"/>
                <a:cs typeface="+mn-lt"/>
              </a:rPr>
              <a:t>Las soluciones SOAR atraen a compradores con equipos de investigación de eventos de seguridad más grandes, con un mercado de venta direccionable a alrededor del 15% de todos los compradores empresariales
</a:t>
            </a:r>
            <a:endParaRPr lang="en-US" sz="1400" dirty="0">
              <a:ea typeface="+mn-lt"/>
              <a:cs typeface="+mn-lt"/>
            </a:endParaRPr>
          </a:p>
        </p:txBody>
      </p:sp>
      <p:sp>
        <p:nvSpPr>
          <p:cNvPr id="10" name="Rounded Rectangle 9">
            <a:extLst>
              <a:ext uri="{FF2B5EF4-FFF2-40B4-BE49-F238E27FC236}">
                <a16:creationId xmlns:a16="http://schemas.microsoft.com/office/drawing/2014/main" id="{9D9195BC-66E0-5246-B557-164E0BF8D16A}"/>
              </a:ext>
            </a:extLst>
          </p:cNvPr>
          <p:cNvSpPr/>
          <p:nvPr/>
        </p:nvSpPr>
        <p:spPr>
          <a:xfrm>
            <a:off x="8852229" y="3872816"/>
            <a:ext cx="450920" cy="275010"/>
          </a:xfrm>
          <a:prstGeom prst="roundRect">
            <a:avLst/>
          </a:prstGeom>
          <a:noFill/>
          <a:ln w="3810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
        <p:nvSpPr>
          <p:cNvPr id="4" name="Rounded Rectangle 5">
            <a:extLst>
              <a:ext uri="{FF2B5EF4-FFF2-40B4-BE49-F238E27FC236}">
                <a16:creationId xmlns:a16="http://schemas.microsoft.com/office/drawing/2014/main" id="{0969F1A2-359B-48B6-83BA-D4D5F022DA1C}"/>
              </a:ext>
            </a:extLst>
          </p:cNvPr>
          <p:cNvSpPr/>
          <p:nvPr/>
        </p:nvSpPr>
        <p:spPr>
          <a:xfrm>
            <a:off x="5916947" y="3788235"/>
            <a:ext cx="1110795" cy="162073"/>
          </a:xfrm>
          <a:prstGeom prst="roundRect">
            <a:avLst/>
          </a:prstGeom>
          <a:noFill/>
          <a:ln w="3810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00"/>
              </a:spcBef>
            </a:pPr>
            <a:endParaRPr lang="en-US" sz="1400" err="1"/>
          </a:p>
        </p:txBody>
      </p:sp>
    </p:spTree>
    <p:extLst>
      <p:ext uri="{BB962C8B-B14F-4D97-AF65-F5344CB8AC3E}">
        <p14:creationId xmlns:p14="http://schemas.microsoft.com/office/powerpoint/2010/main" val="234599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A7B70-9E20-4B0F-ABE7-7FAF51D12292}"/>
              </a:ext>
            </a:extLst>
          </p:cNvPr>
          <p:cNvSpPr>
            <a:spLocks noGrp="1"/>
          </p:cNvSpPr>
          <p:nvPr>
            <p:ph type="title"/>
          </p:nvPr>
        </p:nvSpPr>
        <p:spPr>
          <a:xfrm>
            <a:off x="147782" y="698296"/>
            <a:ext cx="11551599" cy="726454"/>
          </a:xfrm>
        </p:spPr>
        <p:txBody>
          <a:bodyPr lIns="91440" tIns="45720" rIns="91440" bIns="45720" anchor="ctr" anchorCtr="0">
            <a:noAutofit/>
          </a:bodyPr>
          <a:lstStyle/>
          <a:p>
            <a:r>
              <a:rPr lang="es-EC" sz="3600" dirty="0">
                <a:cs typeface="Arial"/>
              </a:rPr>
              <a:t>Operaciones de seguridad que luchan por mantener el ritmo
</a:t>
            </a:r>
            <a:endParaRPr lang="en-US" dirty="0"/>
          </a:p>
        </p:txBody>
      </p:sp>
      <p:sp>
        <p:nvSpPr>
          <p:cNvPr id="2" name="TextBox 1">
            <a:extLst>
              <a:ext uri="{FF2B5EF4-FFF2-40B4-BE49-F238E27FC236}">
                <a16:creationId xmlns:a16="http://schemas.microsoft.com/office/drawing/2014/main" id="{B5B5119C-AB88-1946-B6E6-F21ECDA67D4D}"/>
              </a:ext>
            </a:extLst>
          </p:cNvPr>
          <p:cNvSpPr txBox="1"/>
          <p:nvPr/>
        </p:nvSpPr>
        <p:spPr>
          <a:xfrm>
            <a:off x="462337" y="4578510"/>
            <a:ext cx="4628322" cy="1323439"/>
          </a:xfrm>
          <a:prstGeom prst="rect">
            <a:avLst/>
          </a:prstGeom>
        </p:spPr>
        <p:txBody>
          <a:bodyPr wrap="square" lIns="91440" tIns="45720" rIns="91440" bIns="45720" anchor="t">
            <a:spAutoFit/>
          </a:bodyPr>
          <a:lstStyle>
            <a:defPPr>
              <a:defRPr lang="en-US"/>
            </a:defPPr>
            <a:lvl1pPr>
              <a:defRPr sz="1200">
                <a:solidFill>
                  <a:srgbClr val="424242"/>
                </a:solidFill>
              </a:defRPr>
            </a:lvl1pPr>
          </a:lstStyle>
          <a:p>
            <a:r>
              <a:rPr lang="es-EC" dirty="0">
                <a:solidFill>
                  <a:schemeClr val="tx1"/>
                </a:solidFill>
              </a:rPr>
              <a:t>"El 70% de los encuestados dice que sus vidas hogareñas se ven afectadas emocionalmente por su trabajo de gestión de alertas de amenazas. El 51% siente que su equipo está siendo abrumado por el volumen de alertas".
</a:t>
            </a:r>
            <a:endParaRPr lang="en-US" b="0" i="0" u="none" strike="noStrike" dirty="0">
              <a:solidFill>
                <a:schemeClr val="bg1">
                  <a:lumMod val="25000"/>
                </a:schemeClr>
              </a:solidFill>
              <a:effectLst/>
            </a:endParaRPr>
          </a:p>
          <a:p>
            <a:r>
              <a:rPr lang="en-US" sz="1000" dirty="0">
                <a:solidFill>
                  <a:schemeClr val="bg2">
                    <a:lumMod val="50000"/>
                  </a:schemeClr>
                </a:solidFill>
              </a:rPr>
              <a:t>Security Magazine, 70% of SOC Teams are Overwhelmed by Alert Volume, 2021</a:t>
            </a:r>
            <a:endParaRPr lang="en-US" sz="1000" dirty="0">
              <a:solidFill>
                <a:schemeClr val="bg2">
                  <a:lumMod val="50000"/>
                </a:schemeClr>
              </a:solidFill>
              <a:cs typeface="Arial"/>
            </a:endParaRPr>
          </a:p>
        </p:txBody>
      </p:sp>
      <p:sp>
        <p:nvSpPr>
          <p:cNvPr id="5" name="TextBox 4">
            <a:extLst>
              <a:ext uri="{FF2B5EF4-FFF2-40B4-BE49-F238E27FC236}">
                <a16:creationId xmlns:a16="http://schemas.microsoft.com/office/drawing/2014/main" id="{677A8D90-C46C-E643-A178-E4CB278CB83E}"/>
              </a:ext>
            </a:extLst>
          </p:cNvPr>
          <p:cNvSpPr txBox="1"/>
          <p:nvPr/>
        </p:nvSpPr>
        <p:spPr>
          <a:xfrm>
            <a:off x="6218737" y="4578510"/>
            <a:ext cx="4865887" cy="1538883"/>
          </a:xfrm>
          <a:prstGeom prst="rect">
            <a:avLst/>
          </a:prstGeom>
        </p:spPr>
        <p:txBody>
          <a:bodyPr wrap="square" lIns="91440" tIns="45720" rIns="91440" bIns="45720" anchor="t">
            <a:spAutoFit/>
          </a:bodyPr>
          <a:lstStyle>
            <a:defPPr>
              <a:defRPr lang="en-US"/>
            </a:defPPr>
            <a:lvl1pPr>
              <a:defRPr sz="1200">
                <a:solidFill>
                  <a:srgbClr val="424242"/>
                </a:solidFill>
              </a:defRPr>
            </a:lvl1pPr>
          </a:lstStyle>
          <a:p>
            <a:r>
              <a:rPr lang="es-EC" dirty="0">
                <a:solidFill>
                  <a:schemeClr val="tx1"/>
                </a:solidFill>
              </a:rPr>
              <a:t>"El 57% de las organizaciones se han visto afectadas por la escasez global de habilidades de ciberseguridad.  Entre ellos, el 62% dijo que la escasez de habilidades ha aumentado la carga de trabajo del personal existente; y el 38% dijo que la escasez de habilidades ha llevado al agotamiento de los empleados y al desgaste de los empleados".
</a:t>
            </a:r>
            <a:endParaRPr lang="en-US" sz="1000" dirty="0">
              <a:solidFill>
                <a:schemeClr val="bg2">
                  <a:lumMod val="50000"/>
                </a:schemeClr>
              </a:solidFill>
            </a:endParaRPr>
          </a:p>
          <a:p>
            <a:r>
              <a:rPr lang="en-US" sz="1000" dirty="0">
                <a:solidFill>
                  <a:schemeClr val="bg2">
                    <a:lumMod val="50000"/>
                  </a:schemeClr>
                </a:solidFill>
              </a:rPr>
              <a:t>ESG and ISSA, The Life and Times of Cybersecurity Professionals, 2021</a:t>
            </a:r>
            <a:endParaRPr lang="en-US" sz="1000" dirty="0">
              <a:solidFill>
                <a:schemeClr val="bg2">
                  <a:lumMod val="50000"/>
                </a:schemeClr>
              </a:solidFill>
              <a:cs typeface="Arial"/>
            </a:endParaRPr>
          </a:p>
        </p:txBody>
      </p:sp>
      <p:cxnSp>
        <p:nvCxnSpPr>
          <p:cNvPr id="9" name="Straight Connector 8">
            <a:extLst>
              <a:ext uri="{FF2B5EF4-FFF2-40B4-BE49-F238E27FC236}">
                <a16:creationId xmlns:a16="http://schemas.microsoft.com/office/drawing/2014/main" id="{93F3B9C6-1278-F34D-9B99-A7722F0C99BA}"/>
              </a:ext>
            </a:extLst>
          </p:cNvPr>
          <p:cNvCxnSpPr>
            <a:cxnSpLocks/>
          </p:cNvCxnSpPr>
          <p:nvPr/>
        </p:nvCxnSpPr>
        <p:spPr>
          <a:xfrm>
            <a:off x="489157" y="3711387"/>
            <a:ext cx="11134165"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DFBC16-2FDF-6043-9A7A-9F45057011CA}"/>
              </a:ext>
            </a:extLst>
          </p:cNvPr>
          <p:cNvCxnSpPr>
            <a:cxnSpLocks/>
          </p:cNvCxnSpPr>
          <p:nvPr/>
        </p:nvCxnSpPr>
        <p:spPr>
          <a:xfrm flipV="1">
            <a:off x="6056239" y="1621142"/>
            <a:ext cx="1" cy="4674727"/>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4AD8133-085C-A545-BFAC-8B0E5DF8E90A}"/>
              </a:ext>
            </a:extLst>
          </p:cNvPr>
          <p:cNvSpPr txBox="1"/>
          <p:nvPr/>
        </p:nvSpPr>
        <p:spPr>
          <a:xfrm>
            <a:off x="6126459" y="2179859"/>
            <a:ext cx="4617586" cy="1138773"/>
          </a:xfrm>
          <a:prstGeom prst="rect">
            <a:avLst/>
          </a:prstGeom>
        </p:spPr>
        <p:txBody>
          <a:bodyPr wrap="square" lIns="91440" tIns="45720" rIns="91440" bIns="45720" anchor="t">
            <a:spAutoFit/>
          </a:bodyPr>
          <a:lstStyle>
            <a:defPPr>
              <a:defRPr lang="en-US"/>
            </a:defPPr>
            <a:lvl1pPr>
              <a:defRPr sz="1200">
                <a:solidFill>
                  <a:srgbClr val="424242"/>
                </a:solidFill>
              </a:defRPr>
            </a:lvl1pPr>
          </a:lstStyle>
          <a:p>
            <a:r>
              <a:rPr lang="es-EC" dirty="0">
                <a:solidFill>
                  <a:schemeClr val="tx1"/>
                </a:solidFill>
              </a:rPr>
              <a:t>El ochenta por ciento de las organizaciones actualmente o planean seguir una estrategia de consolidación de proveedores. El 78% de los CISO tienen 16 o más herramientas en su cartera de proveedores de ciberseguridad.</a:t>
            </a:r>
            <a:r>
              <a:rPr lang="en-US" dirty="0">
                <a:solidFill>
                  <a:schemeClr val="tx1"/>
                </a:solidFill>
              </a:rPr>
              <a:t>.</a:t>
            </a:r>
          </a:p>
          <a:p>
            <a:endParaRPr lang="en-US" sz="1000" dirty="0">
              <a:solidFill>
                <a:schemeClr val="bg1">
                  <a:lumMod val="25000"/>
                </a:schemeClr>
              </a:solidFill>
            </a:endParaRPr>
          </a:p>
          <a:p>
            <a:r>
              <a:rPr lang="en-US" sz="1000" dirty="0">
                <a:solidFill>
                  <a:schemeClr val="bg2">
                    <a:lumMod val="50000"/>
                  </a:schemeClr>
                </a:solidFill>
              </a:rPr>
              <a:t>Gartner, Top Security and Risk Management Trends, 2021</a:t>
            </a:r>
            <a:endParaRPr lang="en-US" sz="1000" dirty="0">
              <a:solidFill>
                <a:schemeClr val="bg2">
                  <a:lumMod val="50000"/>
                </a:schemeClr>
              </a:solidFill>
              <a:cs typeface="Arial"/>
            </a:endParaRPr>
          </a:p>
        </p:txBody>
      </p:sp>
      <p:sp>
        <p:nvSpPr>
          <p:cNvPr id="23" name="TextBox 22">
            <a:extLst>
              <a:ext uri="{FF2B5EF4-FFF2-40B4-BE49-F238E27FC236}">
                <a16:creationId xmlns:a16="http://schemas.microsoft.com/office/drawing/2014/main" id="{BF852676-B6D5-AB42-807F-FD8DCCD68352}"/>
              </a:ext>
            </a:extLst>
          </p:cNvPr>
          <p:cNvSpPr txBox="1"/>
          <p:nvPr/>
        </p:nvSpPr>
        <p:spPr>
          <a:xfrm>
            <a:off x="6126458" y="1787075"/>
            <a:ext cx="4687802" cy="754053"/>
          </a:xfrm>
          <a:prstGeom prst="rect">
            <a:avLst/>
          </a:prstGeom>
          <a:noFill/>
        </p:spPr>
        <p:txBody>
          <a:bodyPr wrap="square" lIns="91440" tIns="45720" rIns="91440" bIns="45720" rtlCol="0" anchor="t">
            <a:spAutoFit/>
          </a:bodyPr>
          <a:lstStyle/>
          <a:p>
            <a:pPr defTabSz="457189">
              <a:lnSpc>
                <a:spcPct val="95000"/>
              </a:lnSpc>
              <a:spcAft>
                <a:spcPts val="600"/>
              </a:spcAft>
            </a:pPr>
            <a:r>
              <a:rPr lang="es-EC" sz="2000" b="1" dirty="0">
                <a:solidFill>
                  <a:srgbClr val="19AFB5"/>
                </a:solidFill>
                <a:cs typeface="Arial"/>
              </a:rPr>
              <a:t>Complejidad del producto puntual</a:t>
            </a:r>
            <a:r>
              <a:rPr lang="en-US" sz="2000" b="1" dirty="0">
                <a:solidFill>
                  <a:srgbClr val="19AFB5"/>
                </a:solidFill>
                <a:cs typeface="Arial"/>
              </a:rPr>
              <a:t>
</a:t>
            </a:r>
            <a:endParaRPr lang="en-US" sz="2000" b="1" dirty="0">
              <a:solidFill>
                <a:srgbClr val="19AFB5"/>
              </a:solidFill>
              <a:cs typeface="Arial" panose="020B0604020202020204" pitchFamily="34" charset="0"/>
            </a:endParaRPr>
          </a:p>
        </p:txBody>
      </p:sp>
      <p:sp>
        <p:nvSpPr>
          <p:cNvPr id="24" name="TextBox 23">
            <a:extLst>
              <a:ext uri="{FF2B5EF4-FFF2-40B4-BE49-F238E27FC236}">
                <a16:creationId xmlns:a16="http://schemas.microsoft.com/office/drawing/2014/main" id="{698D0190-8931-844C-96E0-7181E7330490}"/>
              </a:ext>
            </a:extLst>
          </p:cNvPr>
          <p:cNvSpPr txBox="1"/>
          <p:nvPr/>
        </p:nvSpPr>
        <p:spPr>
          <a:xfrm>
            <a:off x="462337" y="4185725"/>
            <a:ext cx="3382550" cy="754053"/>
          </a:xfrm>
          <a:prstGeom prst="rect">
            <a:avLst/>
          </a:prstGeom>
          <a:noFill/>
        </p:spPr>
        <p:txBody>
          <a:bodyPr wrap="square" lIns="91440" tIns="45720" rIns="91440" bIns="45720" rtlCol="0" anchor="t">
            <a:spAutoFit/>
          </a:bodyPr>
          <a:lstStyle/>
          <a:p>
            <a:pPr defTabSz="457189">
              <a:lnSpc>
                <a:spcPct val="95000"/>
              </a:lnSpc>
              <a:spcAft>
                <a:spcPts val="600"/>
              </a:spcAft>
            </a:pPr>
            <a:r>
              <a:rPr lang="es-EC" sz="2000" b="1" dirty="0">
                <a:solidFill>
                  <a:srgbClr val="19AFB5"/>
                </a:solidFill>
                <a:cs typeface="Arial"/>
              </a:rPr>
              <a:t>Sobrecarga de alertas</a:t>
            </a:r>
            <a:r>
              <a:rPr lang="en-US" sz="2000" b="1" dirty="0">
                <a:solidFill>
                  <a:srgbClr val="19AFB5"/>
                </a:solidFill>
                <a:cs typeface="Arial"/>
              </a:rPr>
              <a:t>
</a:t>
            </a:r>
            <a:endParaRPr lang="en-US" sz="2000" b="1" dirty="0">
              <a:solidFill>
                <a:srgbClr val="19AFB5"/>
              </a:solidFill>
              <a:cs typeface="Arial" panose="020B0604020202020204" pitchFamily="34" charset="0"/>
            </a:endParaRPr>
          </a:p>
        </p:txBody>
      </p:sp>
      <p:sp>
        <p:nvSpPr>
          <p:cNvPr id="25" name="TextBox 24">
            <a:extLst>
              <a:ext uri="{FF2B5EF4-FFF2-40B4-BE49-F238E27FC236}">
                <a16:creationId xmlns:a16="http://schemas.microsoft.com/office/drawing/2014/main" id="{4B3FF634-4635-3C45-B199-56D76216427B}"/>
              </a:ext>
            </a:extLst>
          </p:cNvPr>
          <p:cNvSpPr txBox="1"/>
          <p:nvPr/>
        </p:nvSpPr>
        <p:spPr>
          <a:xfrm>
            <a:off x="6216931" y="4185725"/>
            <a:ext cx="5121473" cy="754053"/>
          </a:xfrm>
          <a:prstGeom prst="rect">
            <a:avLst/>
          </a:prstGeom>
          <a:noFill/>
        </p:spPr>
        <p:txBody>
          <a:bodyPr wrap="square" lIns="91440" tIns="45720" rIns="91440" bIns="45720" rtlCol="0" anchor="t">
            <a:spAutoFit/>
          </a:bodyPr>
          <a:lstStyle/>
          <a:p>
            <a:pPr defTabSz="457189">
              <a:lnSpc>
                <a:spcPct val="95000"/>
              </a:lnSpc>
              <a:spcAft>
                <a:spcPts val="600"/>
              </a:spcAft>
            </a:pPr>
            <a:r>
              <a:rPr lang="es-EC" sz="2000" b="1" dirty="0">
                <a:solidFill>
                  <a:srgbClr val="19AFB5"/>
                </a:solidFill>
                <a:cs typeface="Arial"/>
              </a:rPr>
              <a:t>Escasez de habilidades cibernéticas</a:t>
            </a:r>
            <a:r>
              <a:rPr lang="en-US" sz="2000" b="1" dirty="0">
                <a:solidFill>
                  <a:srgbClr val="19AFB5"/>
                </a:solidFill>
                <a:cs typeface="Arial"/>
              </a:rPr>
              <a:t>
</a:t>
            </a:r>
            <a:endParaRPr lang="en-US" sz="2000" b="1" dirty="0">
              <a:solidFill>
                <a:srgbClr val="19AFB5"/>
              </a:solidFill>
              <a:cs typeface="Arial" panose="020B0604020202020204" pitchFamily="34" charset="0"/>
            </a:endParaRPr>
          </a:p>
        </p:txBody>
      </p:sp>
      <p:pic>
        <p:nvPicPr>
          <p:cNvPr id="27" name="Picture 236">
            <a:extLst>
              <a:ext uri="{FF2B5EF4-FFF2-40B4-BE49-F238E27FC236}">
                <a16:creationId xmlns:a16="http://schemas.microsoft.com/office/drawing/2014/main" id="{362ED2D6-2A9F-334B-A937-5050DF203AC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10789765" y="1621142"/>
            <a:ext cx="548640" cy="54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4">
            <a:extLst>
              <a:ext uri="{FF2B5EF4-FFF2-40B4-BE49-F238E27FC236}">
                <a16:creationId xmlns:a16="http://schemas.microsoft.com/office/drawing/2014/main" id="{BA4679BD-456B-9148-A417-C9034057CA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744045" y="3857929"/>
            <a:ext cx="640080" cy="640080"/>
          </a:xfrm>
          <a:prstGeom prst="rect">
            <a:avLst/>
          </a:prstGeom>
        </p:spPr>
      </p:pic>
      <p:pic>
        <p:nvPicPr>
          <p:cNvPr id="30" name="Picture 63">
            <a:extLst>
              <a:ext uri="{FF2B5EF4-FFF2-40B4-BE49-F238E27FC236}">
                <a16:creationId xmlns:a16="http://schemas.microsoft.com/office/drawing/2014/main" id="{8941E16A-832C-0742-A174-6BDECB20BFD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74942" y="3903649"/>
            <a:ext cx="548640" cy="548640"/>
          </a:xfrm>
          <a:prstGeom prst="rect">
            <a:avLst/>
          </a:prstGeom>
        </p:spPr>
      </p:pic>
      <p:sp>
        <p:nvSpPr>
          <p:cNvPr id="31" name="TextBox 1">
            <a:extLst>
              <a:ext uri="{FF2B5EF4-FFF2-40B4-BE49-F238E27FC236}">
                <a16:creationId xmlns:a16="http://schemas.microsoft.com/office/drawing/2014/main" id="{848DE33D-324F-4C67-AEEC-48031F6A563C}"/>
              </a:ext>
            </a:extLst>
          </p:cNvPr>
          <p:cNvSpPr txBox="1"/>
          <p:nvPr/>
        </p:nvSpPr>
        <p:spPr>
          <a:xfrm>
            <a:off x="489157" y="2179860"/>
            <a:ext cx="4601502" cy="98488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200" dirty="0"/>
              <a:t>"Dos tercios de las organizaciones informan haber sido atacadas por </a:t>
            </a:r>
            <a:r>
              <a:rPr lang="es-EC" sz="1200" dirty="0" err="1"/>
              <a:t>ransomware</a:t>
            </a:r>
            <a:r>
              <a:rPr lang="es-EC" sz="1200" dirty="0"/>
              <a:t>.  Más de la mitad trajo un servicio de respuesta a incidentes e informó el incidente a la policía".
</a:t>
            </a:r>
            <a:endParaRPr lang="en-US" sz="1000" dirty="0">
              <a:solidFill>
                <a:schemeClr val="bg1">
                  <a:lumMod val="25000"/>
                </a:schemeClr>
              </a:solidFill>
            </a:endParaRPr>
          </a:p>
          <a:p>
            <a:r>
              <a:rPr lang="en-US" sz="1000" dirty="0">
                <a:solidFill>
                  <a:schemeClr val="bg2">
                    <a:lumMod val="50000"/>
                  </a:schemeClr>
                </a:solidFill>
              </a:rPr>
              <a:t>Fortinet, Global Ransomware Survey, 2021</a:t>
            </a:r>
            <a:endParaRPr lang="en-US" sz="1000" dirty="0">
              <a:solidFill>
                <a:schemeClr val="bg2">
                  <a:lumMod val="50000"/>
                </a:schemeClr>
              </a:solidFill>
              <a:cs typeface="Arial"/>
            </a:endParaRPr>
          </a:p>
        </p:txBody>
      </p:sp>
      <p:sp>
        <p:nvSpPr>
          <p:cNvPr id="32" name="TextBox 2">
            <a:extLst>
              <a:ext uri="{FF2B5EF4-FFF2-40B4-BE49-F238E27FC236}">
                <a16:creationId xmlns:a16="http://schemas.microsoft.com/office/drawing/2014/main" id="{9588F16F-BC46-4543-B6C5-E87DFF3A0BDC}"/>
              </a:ext>
            </a:extLst>
          </p:cNvPr>
          <p:cNvSpPr txBox="1"/>
          <p:nvPr/>
        </p:nvSpPr>
        <p:spPr>
          <a:xfrm>
            <a:off x="490564" y="1787075"/>
            <a:ext cx="3916181" cy="75405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lnSpc>
                <a:spcPct val="95000"/>
              </a:lnSpc>
              <a:spcAft>
                <a:spcPts val="600"/>
              </a:spcAft>
            </a:pPr>
            <a:r>
              <a:rPr lang="es-EC" sz="2000" b="1" dirty="0">
                <a:solidFill>
                  <a:srgbClr val="19AFB5"/>
                </a:solidFill>
                <a:cs typeface="Arial"/>
              </a:rPr>
              <a:t>Aumento del </a:t>
            </a:r>
            <a:r>
              <a:rPr lang="es-EC" sz="2000" b="1" dirty="0" err="1">
                <a:solidFill>
                  <a:srgbClr val="19AFB5"/>
                </a:solidFill>
                <a:cs typeface="Arial"/>
              </a:rPr>
              <a:t>ransomware</a:t>
            </a:r>
            <a:r>
              <a:rPr lang="en-US" sz="2000" b="1" dirty="0">
                <a:solidFill>
                  <a:srgbClr val="19AFB5"/>
                </a:solidFill>
                <a:cs typeface="Arial"/>
              </a:rPr>
              <a:t>
</a:t>
            </a:r>
            <a:endParaRPr lang="en-US" sz="2000" b="1" dirty="0">
              <a:solidFill>
                <a:srgbClr val="19AFB5"/>
              </a:solidFill>
              <a:cs typeface="Arial" panose="020B0604020202020204" pitchFamily="34" charset="0"/>
            </a:endParaRPr>
          </a:p>
        </p:txBody>
      </p:sp>
      <p:pic>
        <p:nvPicPr>
          <p:cNvPr id="33" name="Graphic 32">
            <a:extLst>
              <a:ext uri="{FF2B5EF4-FFF2-40B4-BE49-F238E27FC236}">
                <a16:creationId xmlns:a16="http://schemas.microsoft.com/office/drawing/2014/main" id="{606BE50B-D5A1-4A95-8742-99FCF5A26D3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77742" y="1621142"/>
            <a:ext cx="548640" cy="548640"/>
          </a:xfrm>
          <a:prstGeom prst="rect">
            <a:avLst/>
          </a:prstGeom>
        </p:spPr>
      </p:pic>
    </p:spTree>
    <p:extLst>
      <p:ext uri="{BB962C8B-B14F-4D97-AF65-F5344CB8AC3E}">
        <p14:creationId xmlns:p14="http://schemas.microsoft.com/office/powerpoint/2010/main" val="15024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82B016-E490-4CE1-9BCE-11D64E464FCB}"/>
              </a:ext>
            </a:extLst>
          </p:cNvPr>
          <p:cNvSpPr txBox="1"/>
          <p:nvPr/>
        </p:nvSpPr>
        <p:spPr>
          <a:xfrm>
            <a:off x="1053227" y="5796894"/>
            <a:ext cx="4405647" cy="46782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95000"/>
              </a:lnSpc>
              <a:spcBef>
                <a:spcPct val="0"/>
              </a:spcBef>
              <a:spcAft>
                <a:spcPts val="600"/>
              </a:spcAft>
              <a:buClrTx/>
              <a:buSzTx/>
              <a:buFontTx/>
              <a:buNone/>
              <a:tabLst/>
              <a:defRPr/>
            </a:pPr>
            <a:r>
              <a:rPr kumimoji="0" lang="da-DK" sz="1600" i="0" u="none" strike="noStrike" kern="100" cap="none" spc="-50" normalizeH="0" baseline="0" noProof="0">
                <a:ln>
                  <a:noFill/>
                </a:ln>
                <a:solidFill>
                  <a:schemeClr val="bg2">
                    <a:lumMod val="50000"/>
                  </a:schemeClr>
                </a:solidFill>
                <a:effectLst/>
                <a:uLnTx/>
                <a:uFillTx/>
                <a:latin typeface="Arial" panose="020B0604020202020204"/>
                <a:ea typeface="+mn-ea"/>
                <a:cs typeface="+mn-cs"/>
              </a:rPr>
              <a:t>67% of organizations </a:t>
            </a:r>
            <a:r>
              <a:rPr kumimoji="0" lang="da-DK" sz="1600" i="0" u="none" strike="noStrike" kern="100" cap="none" spc="-50" normalizeH="0" baseline="0" noProof="0" err="1">
                <a:ln>
                  <a:noFill/>
                </a:ln>
                <a:solidFill>
                  <a:schemeClr val="bg2">
                    <a:lumMod val="50000"/>
                  </a:schemeClr>
                </a:solidFill>
                <a:effectLst/>
                <a:uLnTx/>
                <a:uFillTx/>
                <a:latin typeface="Arial" panose="020B0604020202020204"/>
                <a:ea typeface="+mn-ea"/>
                <a:cs typeface="+mn-cs"/>
              </a:rPr>
              <a:t>use</a:t>
            </a:r>
            <a:r>
              <a:rPr lang="da-DK" sz="1600" kern="100" spc="-50">
                <a:solidFill>
                  <a:schemeClr val="bg2">
                    <a:lumMod val="50000"/>
                  </a:schemeClr>
                </a:solidFill>
                <a:latin typeface="Arial" panose="020B0604020202020204"/>
              </a:rPr>
              <a:t> </a:t>
            </a:r>
            <a:r>
              <a:rPr kumimoji="0" lang="da-DK" sz="1600" i="0" u="none" strike="noStrike" kern="100" cap="none" spc="-50" normalizeH="0" baseline="0" noProof="0" err="1">
                <a:ln>
                  <a:noFill/>
                </a:ln>
                <a:solidFill>
                  <a:schemeClr val="bg2">
                    <a:lumMod val="50000"/>
                  </a:schemeClr>
                </a:solidFill>
                <a:effectLst/>
                <a:uLnTx/>
                <a:uFillTx/>
                <a:latin typeface="Arial" panose="020B0604020202020204"/>
                <a:ea typeface="+mn-ea"/>
                <a:cs typeface="+mn-cs"/>
              </a:rPr>
              <a:t>disconnnected</a:t>
            </a:r>
            <a:br>
              <a:rPr lang="da-DK" sz="1600" kern="100" spc="-50" noProof="0">
                <a:solidFill>
                  <a:schemeClr val="bg2">
                    <a:lumMod val="50000"/>
                  </a:schemeClr>
                </a:solidFill>
                <a:latin typeface="Arial" panose="020B0604020202020204"/>
              </a:rPr>
            </a:br>
            <a:r>
              <a:rPr kumimoji="0" lang="da-DK" sz="1600" i="0" u="none" strike="noStrike" kern="100" cap="none" spc="-50" normalizeH="0" baseline="0" noProof="0" err="1">
                <a:ln>
                  <a:noFill/>
                </a:ln>
                <a:solidFill>
                  <a:schemeClr val="bg2">
                    <a:lumMod val="50000"/>
                  </a:schemeClr>
                </a:solidFill>
                <a:effectLst/>
                <a:uLnTx/>
                <a:uFillTx/>
                <a:latin typeface="Arial" panose="020B0604020202020204"/>
                <a:ea typeface="+mn-ea"/>
                <a:cs typeface="+mn-cs"/>
              </a:rPr>
              <a:t>security</a:t>
            </a:r>
            <a:r>
              <a:rPr kumimoji="0" lang="da-DK" sz="1600" i="0" u="none" strike="noStrike" kern="100" cap="none" spc="-50" normalizeH="0" baseline="0" noProof="0">
                <a:ln>
                  <a:noFill/>
                </a:ln>
                <a:solidFill>
                  <a:schemeClr val="bg2">
                    <a:lumMod val="50000"/>
                  </a:schemeClr>
                </a:solidFill>
                <a:effectLst/>
                <a:uLnTx/>
                <a:uFillTx/>
                <a:latin typeface="Arial" panose="020B0604020202020204"/>
                <a:ea typeface="+mn-ea"/>
                <a:cs typeface="+mn-cs"/>
              </a:rPr>
              <a:t> </a:t>
            </a:r>
            <a:r>
              <a:rPr kumimoji="0" lang="da-DK" sz="1600" i="0" u="none" strike="noStrike" kern="100" cap="none" spc="-50" normalizeH="0" baseline="0" noProof="0" err="1">
                <a:ln>
                  <a:noFill/>
                </a:ln>
                <a:solidFill>
                  <a:schemeClr val="bg2">
                    <a:lumMod val="50000"/>
                  </a:schemeClr>
                </a:solidFill>
                <a:effectLst/>
                <a:uLnTx/>
                <a:uFillTx/>
                <a:latin typeface="Arial" panose="020B0604020202020204"/>
                <a:ea typeface="+mn-ea"/>
                <a:cs typeface="+mn-cs"/>
              </a:rPr>
              <a:t>tools</a:t>
            </a:r>
            <a:endParaRPr kumimoji="0" lang="da-DK" sz="1600" i="0" u="none" strike="noStrike" kern="100" cap="none" spc="-50" normalizeH="0" baseline="0" noProof="0">
              <a:ln>
                <a:noFill/>
              </a:ln>
              <a:solidFill>
                <a:schemeClr val="bg2">
                  <a:lumMod val="50000"/>
                </a:schemeClr>
              </a:solidFill>
              <a:effectLst/>
              <a:uLnTx/>
              <a:uFillTx/>
              <a:latin typeface="Arial" panose="020B0604020202020204"/>
              <a:ea typeface="+mn-ea"/>
              <a:cs typeface="+mn-cs"/>
            </a:endParaRPr>
          </a:p>
        </p:txBody>
      </p:sp>
      <p:graphicFrame>
        <p:nvGraphicFramePr>
          <p:cNvPr id="23" name="Chart 22"/>
          <p:cNvGraphicFramePr>
            <a:graphicFrameLocks/>
          </p:cNvGraphicFramePr>
          <p:nvPr/>
        </p:nvGraphicFramePr>
        <p:xfrm>
          <a:off x="426008" y="1493312"/>
          <a:ext cx="5613547" cy="44653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3399312557"/>
              </p:ext>
            </p:extLst>
          </p:nvPr>
        </p:nvGraphicFramePr>
        <p:xfrm>
          <a:off x="5692442" y="1496133"/>
          <a:ext cx="5822392" cy="4111698"/>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0582B016-E490-4CE1-9BCE-11D64E464FCB}"/>
              </a:ext>
            </a:extLst>
          </p:cNvPr>
          <p:cNvSpPr txBox="1"/>
          <p:nvPr/>
        </p:nvSpPr>
        <p:spPr>
          <a:xfrm>
            <a:off x="6927274" y="5796894"/>
            <a:ext cx="4211500" cy="46782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95000"/>
              </a:lnSpc>
              <a:spcBef>
                <a:spcPct val="0"/>
              </a:spcBef>
              <a:spcAft>
                <a:spcPts val="600"/>
              </a:spcAft>
              <a:buClrTx/>
              <a:buSzTx/>
              <a:buFontTx/>
              <a:buNone/>
              <a:tabLst/>
              <a:defRPr/>
            </a:pPr>
            <a:r>
              <a:rPr kumimoji="0" lang="da-DK" sz="1600" i="0" u="none" strike="noStrike" kern="100" cap="none" spc="-50" normalizeH="0" baseline="0" noProof="0">
                <a:ln>
                  <a:noFill/>
                </a:ln>
                <a:solidFill>
                  <a:schemeClr val="bg2">
                    <a:lumMod val="50000"/>
                  </a:schemeClr>
                </a:solidFill>
                <a:effectLst/>
                <a:uLnTx/>
                <a:uFillTx/>
                <a:latin typeface="Arial" panose="020B0604020202020204"/>
                <a:ea typeface="+mn-ea"/>
                <a:cs typeface="+mn-cs"/>
              </a:rPr>
              <a:t>Challenged by constant emergencies, blind spots and data inconsistency</a:t>
            </a:r>
          </a:p>
        </p:txBody>
      </p:sp>
      <p:sp>
        <p:nvSpPr>
          <p:cNvPr id="26" name="TextBox 25"/>
          <p:cNvSpPr txBox="1"/>
          <p:nvPr/>
        </p:nvSpPr>
        <p:spPr>
          <a:xfrm>
            <a:off x="7552569" y="6428377"/>
            <a:ext cx="2960910" cy="203133"/>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Sources: ESG Research. Trends in XDR. October 2020.</a:t>
            </a:r>
          </a:p>
        </p:txBody>
      </p:sp>
      <p:sp>
        <p:nvSpPr>
          <p:cNvPr id="11" name="Title 3">
            <a:extLst>
              <a:ext uri="{FF2B5EF4-FFF2-40B4-BE49-F238E27FC236}">
                <a16:creationId xmlns:a16="http://schemas.microsoft.com/office/drawing/2014/main" id="{5C62C97B-1F29-8645-A99F-72BE51C9BEAE}"/>
              </a:ext>
            </a:extLst>
          </p:cNvPr>
          <p:cNvSpPr>
            <a:spLocks noGrp="1"/>
          </p:cNvSpPr>
          <p:nvPr>
            <p:ph type="title"/>
          </p:nvPr>
        </p:nvSpPr>
        <p:spPr>
          <a:xfrm>
            <a:off x="0" y="420176"/>
            <a:ext cx="12850989" cy="726454"/>
          </a:xfrm>
        </p:spPr>
        <p:txBody>
          <a:bodyPr lIns="91440" tIns="45720" rIns="91440" bIns="45720" anchor="ctr" anchorCtr="0">
            <a:noAutofit/>
          </a:bodyPr>
          <a:lstStyle/>
          <a:p>
            <a:r>
              <a:rPr lang="es-EC" sz="3200" dirty="0">
                <a:cs typeface="Arial"/>
              </a:rPr>
              <a:t>Por qué las organizaciones requieren una estrategia de consolidación de proveedores 
</a:t>
            </a:r>
            <a:endParaRPr lang="en-US" sz="3200" spc="0" dirty="0"/>
          </a:p>
        </p:txBody>
      </p:sp>
      <p:sp>
        <p:nvSpPr>
          <p:cNvPr id="9" name="Text Placeholder 2">
            <a:extLst>
              <a:ext uri="{FF2B5EF4-FFF2-40B4-BE49-F238E27FC236}">
                <a16:creationId xmlns:a16="http://schemas.microsoft.com/office/drawing/2014/main" id="{5E05D1C1-8921-D74A-8E01-BAAAB5E6C12C}"/>
              </a:ext>
            </a:extLst>
          </p:cNvPr>
          <p:cNvSpPr txBox="1">
            <a:spLocks/>
          </p:cNvSpPr>
          <p:nvPr/>
        </p:nvSpPr>
        <p:spPr>
          <a:xfrm>
            <a:off x="0" y="1031743"/>
            <a:ext cx="11742277" cy="398028"/>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50000"/>
                    <a:lumOff val="50000"/>
                  </a:schemeClr>
                </a:solidFill>
                <a:latin typeface="+mn-lt"/>
                <a:ea typeface="Inter" panose="020B05020300000000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cs typeface="Arial"/>
              </a:rPr>
              <a:t>Complejidad</a:t>
            </a:r>
            <a:r>
              <a:rPr lang="en-US" dirty="0">
                <a:cs typeface="Arial"/>
              </a:rPr>
              <a:t> del </a:t>
            </a:r>
            <a:r>
              <a:rPr lang="en-US" dirty="0" err="1">
                <a:cs typeface="Arial"/>
              </a:rPr>
              <a:t>producto</a:t>
            </a:r>
            <a:r>
              <a:rPr lang="en-US" dirty="0">
                <a:cs typeface="Arial"/>
              </a:rPr>
              <a:t> </a:t>
            </a:r>
            <a:r>
              <a:rPr lang="en-US" dirty="0" err="1">
                <a:cs typeface="Arial"/>
              </a:rPr>
              <a:t>puntual</a:t>
            </a:r>
            <a:r>
              <a:rPr lang="en-US" dirty="0">
                <a:cs typeface="Arial"/>
              </a:rPr>
              <a:t>
</a:t>
            </a:r>
            <a:endParaRPr lang="en-US" dirty="0"/>
          </a:p>
        </p:txBody>
      </p:sp>
    </p:spTree>
    <p:extLst>
      <p:ext uri="{BB962C8B-B14F-4D97-AF65-F5344CB8AC3E}">
        <p14:creationId xmlns:p14="http://schemas.microsoft.com/office/powerpoint/2010/main" val="2579730747"/>
      </p:ext>
    </p:extLst>
  </p:cSld>
  <p:clrMapOvr>
    <a:masterClrMapping/>
  </p:clrMapOvr>
  <mc:AlternateContent xmlns:mc="http://schemas.openxmlformats.org/markup-compatibility/2006" xmlns:p14="http://schemas.microsoft.com/office/powerpoint/2010/main">
    <mc:Choice Requires="p14">
      <p:transition spd="med" p14:dur="700" advTm="60058">
        <p:fade/>
      </p:transition>
    </mc:Choice>
    <mc:Fallback xmlns="">
      <p:transition spd="med" advTm="60058">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9155" y="-56389"/>
            <a:ext cx="11760802" cy="1325563"/>
          </a:xfrm>
        </p:spPr>
        <p:txBody>
          <a:bodyPr/>
          <a:lstStyle/>
          <a:p>
            <a:r>
              <a:rPr lang="es-EC" sz="3200" dirty="0"/>
              <a:t>La complejidad del ecosistema frena la respuesta del SOC </a:t>
            </a:r>
          </a:p>
        </p:txBody>
      </p:sp>
      <p:sp>
        <p:nvSpPr>
          <p:cNvPr id="4" name="Text Placeholder 3"/>
          <p:cNvSpPr>
            <a:spLocks noGrp="1"/>
          </p:cNvSpPr>
          <p:nvPr>
            <p:ph type="body" sz="quarter" idx="15"/>
          </p:nvPr>
        </p:nvSpPr>
        <p:spPr/>
        <p:txBody>
          <a:bodyPr/>
          <a:lstStyle/>
          <a:p>
            <a:r>
              <a:rPr lang="es-EC" dirty="0"/>
              <a:t>Orquestación, automatización y respuesta</a:t>
            </a:r>
          </a:p>
        </p:txBody>
      </p:sp>
      <p:sp>
        <p:nvSpPr>
          <p:cNvPr id="5" name="TextBox 4">
            <a:extLst>
              <a:ext uri="{FF2B5EF4-FFF2-40B4-BE49-F238E27FC236}">
                <a16:creationId xmlns:a16="http://schemas.microsoft.com/office/drawing/2014/main" id="{BA93FE1A-29DC-40FE-8FAC-F188AFEF2AF2}"/>
              </a:ext>
            </a:extLst>
          </p:cNvPr>
          <p:cNvSpPr txBox="1"/>
          <p:nvPr/>
        </p:nvSpPr>
        <p:spPr>
          <a:xfrm>
            <a:off x="854106" y="4274312"/>
            <a:ext cx="2187604" cy="701731"/>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2400" b="1" kern="100" spc="-50" dirty="0">
                <a:latin typeface="+mj-lt"/>
                <a:ea typeface="+mj-ea"/>
                <a:cs typeface="+mj-cs"/>
              </a:rPr>
              <a:t>Demasiados vendedores</a:t>
            </a:r>
          </a:p>
        </p:txBody>
      </p:sp>
      <p:sp>
        <p:nvSpPr>
          <p:cNvPr id="6" name="TextBox 5">
            <a:extLst>
              <a:ext uri="{FF2B5EF4-FFF2-40B4-BE49-F238E27FC236}">
                <a16:creationId xmlns:a16="http://schemas.microsoft.com/office/drawing/2014/main" id="{0582B016-E490-4CE1-9BCE-11D64E464FCB}"/>
              </a:ext>
            </a:extLst>
          </p:cNvPr>
          <p:cNvSpPr txBox="1"/>
          <p:nvPr/>
        </p:nvSpPr>
        <p:spPr>
          <a:xfrm>
            <a:off x="3619501" y="4274312"/>
            <a:ext cx="2187604" cy="701731"/>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2400" b="1" kern="100" spc="-50" dirty="0">
                <a:latin typeface="+mj-lt"/>
                <a:ea typeface="+mj-ea"/>
                <a:cs typeface="+mj-cs"/>
              </a:rPr>
              <a:t>Demasiadas Alertas</a:t>
            </a:r>
          </a:p>
        </p:txBody>
      </p:sp>
      <p:sp>
        <p:nvSpPr>
          <p:cNvPr id="7" name="TextBox 6">
            <a:extLst>
              <a:ext uri="{FF2B5EF4-FFF2-40B4-BE49-F238E27FC236}">
                <a16:creationId xmlns:a16="http://schemas.microsoft.com/office/drawing/2014/main" id="{80AA5CC4-5421-45FA-AFA4-83FA7BEFCABB}"/>
              </a:ext>
            </a:extLst>
          </p:cNvPr>
          <p:cNvSpPr txBox="1"/>
          <p:nvPr/>
        </p:nvSpPr>
        <p:spPr>
          <a:xfrm>
            <a:off x="6384896" y="4274312"/>
            <a:ext cx="2187604" cy="701731"/>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2400" b="1" kern="100" spc="-50" dirty="0">
                <a:latin typeface="+mj-lt"/>
                <a:ea typeface="+mj-ea"/>
                <a:cs typeface="+mj-cs"/>
              </a:rPr>
              <a:t>Respuesta Manual y Lenta</a:t>
            </a:r>
          </a:p>
        </p:txBody>
      </p:sp>
      <p:sp>
        <p:nvSpPr>
          <p:cNvPr id="8" name="TextBox 7">
            <a:extLst>
              <a:ext uri="{FF2B5EF4-FFF2-40B4-BE49-F238E27FC236}">
                <a16:creationId xmlns:a16="http://schemas.microsoft.com/office/drawing/2014/main" id="{E3DDE85C-F7BF-4CA7-BA1F-FFAA7E0FEC0C}"/>
              </a:ext>
            </a:extLst>
          </p:cNvPr>
          <p:cNvSpPr txBox="1"/>
          <p:nvPr/>
        </p:nvSpPr>
        <p:spPr>
          <a:xfrm>
            <a:off x="9150290" y="4098880"/>
            <a:ext cx="2187604" cy="1052596"/>
          </a:xfrm>
          <a:prstGeom prst="rect">
            <a:avLst/>
          </a:prstGeom>
          <a:noFill/>
        </p:spPr>
        <p:txBody>
          <a:bodyPr wrap="square" lIns="0" tIns="0" rIns="0" bIns="0" rtlCol="0" anchor="ctr">
            <a:spAutoFit/>
          </a:bodyPr>
          <a:lstStyle/>
          <a:p>
            <a:pPr algn="ctr">
              <a:lnSpc>
                <a:spcPct val="95000"/>
              </a:lnSpc>
              <a:spcBef>
                <a:spcPct val="0"/>
              </a:spcBef>
              <a:spcAft>
                <a:spcPts val="600"/>
              </a:spcAft>
            </a:pPr>
            <a:r>
              <a:rPr lang="da-DK" sz="2400" b="1" kern="100" spc="-50" dirty="0">
                <a:latin typeface="+mj-lt"/>
                <a:ea typeface="+mj-ea"/>
                <a:cs typeface="+mj-cs"/>
              </a:rPr>
              <a:t>Falta de personas capacitadas</a:t>
            </a:r>
          </a:p>
        </p:txBody>
      </p:sp>
      <p:grpSp>
        <p:nvGrpSpPr>
          <p:cNvPr id="9" name="Group 8">
            <a:extLst>
              <a:ext uri="{FF2B5EF4-FFF2-40B4-BE49-F238E27FC236}">
                <a16:creationId xmlns:a16="http://schemas.microsoft.com/office/drawing/2014/main" id="{179A5EA1-DDF1-49B4-8ED3-AC11ED1B0B03}"/>
              </a:ext>
            </a:extLst>
          </p:cNvPr>
          <p:cNvGrpSpPr/>
          <p:nvPr/>
        </p:nvGrpSpPr>
        <p:grpSpPr>
          <a:xfrm>
            <a:off x="1143000" y="2350316"/>
            <a:ext cx="1609816" cy="1609816"/>
            <a:chOff x="1143000" y="2563590"/>
            <a:chExt cx="1609816" cy="1609816"/>
          </a:xfrm>
        </p:grpSpPr>
        <p:sp>
          <p:nvSpPr>
            <p:cNvPr id="10" name="Oval 9">
              <a:extLst>
                <a:ext uri="{FF2B5EF4-FFF2-40B4-BE49-F238E27FC236}">
                  <a16:creationId xmlns:a16="http://schemas.microsoft.com/office/drawing/2014/main" id="{AAB517D2-02A9-4440-ACA1-6228D8481356}"/>
                </a:ext>
              </a:extLst>
            </p:cNvPr>
            <p:cNvSpPr/>
            <p:nvPr/>
          </p:nvSpPr>
          <p:spPr>
            <a:xfrm>
              <a:off x="1143000" y="2563590"/>
              <a:ext cx="1609816" cy="1609816"/>
            </a:xfrm>
            <a:prstGeom prst="ellipse">
              <a:avLst/>
            </a:prstGeom>
            <a:solidFill>
              <a:schemeClr val="tx1">
                <a:lumMod val="20000"/>
                <a:lumOff val="8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1" name="Oval 10">
              <a:extLst>
                <a:ext uri="{FF2B5EF4-FFF2-40B4-BE49-F238E27FC236}">
                  <a16:creationId xmlns:a16="http://schemas.microsoft.com/office/drawing/2014/main" id="{56DF3C2B-F91E-4557-9DBA-B61CA892ABF6}"/>
                </a:ext>
              </a:extLst>
            </p:cNvPr>
            <p:cNvSpPr/>
            <p:nvPr/>
          </p:nvSpPr>
          <p:spPr>
            <a:xfrm>
              <a:off x="1247998" y="2668589"/>
              <a:ext cx="1399822" cy="1399820"/>
            </a:xfrm>
            <a:prstGeom prst="ellipse">
              <a:avLst/>
            </a:prstGeom>
            <a:noFill/>
            <a:ln w="76200">
              <a:gradFill>
                <a:gsLst>
                  <a:gs pos="0">
                    <a:schemeClr val="accent6"/>
                  </a:gs>
                  <a:gs pos="83000">
                    <a:schemeClr val="accent6"/>
                  </a:gs>
                  <a:gs pos="100000">
                    <a:srgbClr val="E5403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US" sz="1400">
                <a:solidFill>
                  <a:schemeClr val="tx1"/>
                </a:solidFill>
              </a:endParaRPr>
            </a:p>
          </p:txBody>
        </p:sp>
        <p:pic>
          <p:nvPicPr>
            <p:cNvPr id="12" name="Picture 11">
              <a:extLst>
                <a:ext uri="{FF2B5EF4-FFF2-40B4-BE49-F238E27FC236}">
                  <a16:creationId xmlns:a16="http://schemas.microsoft.com/office/drawing/2014/main" id="{F0E8FD09-0C51-4777-AEAF-68EB8048ED1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71765" y="2992355"/>
              <a:ext cx="752288" cy="752288"/>
            </a:xfrm>
            <a:prstGeom prst="rect">
              <a:avLst/>
            </a:prstGeom>
          </p:spPr>
        </p:pic>
      </p:grpSp>
      <p:grpSp>
        <p:nvGrpSpPr>
          <p:cNvPr id="13" name="Group 12">
            <a:extLst>
              <a:ext uri="{FF2B5EF4-FFF2-40B4-BE49-F238E27FC236}">
                <a16:creationId xmlns:a16="http://schemas.microsoft.com/office/drawing/2014/main" id="{205CC831-B225-44D2-AB5B-7985B138C7D2}"/>
              </a:ext>
            </a:extLst>
          </p:cNvPr>
          <p:cNvGrpSpPr/>
          <p:nvPr/>
        </p:nvGrpSpPr>
        <p:grpSpPr>
          <a:xfrm>
            <a:off x="9439184" y="2350316"/>
            <a:ext cx="1609816" cy="1609816"/>
            <a:chOff x="9439184" y="2563590"/>
            <a:chExt cx="1609816" cy="1609816"/>
          </a:xfrm>
        </p:grpSpPr>
        <p:sp>
          <p:nvSpPr>
            <p:cNvPr id="14" name="Oval 13">
              <a:extLst>
                <a:ext uri="{FF2B5EF4-FFF2-40B4-BE49-F238E27FC236}">
                  <a16:creationId xmlns:a16="http://schemas.microsoft.com/office/drawing/2014/main" id="{4D560E10-7FF7-490C-A275-3EC16A9EF8B1}"/>
                </a:ext>
              </a:extLst>
            </p:cNvPr>
            <p:cNvSpPr/>
            <p:nvPr/>
          </p:nvSpPr>
          <p:spPr>
            <a:xfrm>
              <a:off x="9439184" y="2563590"/>
              <a:ext cx="1609816" cy="1609816"/>
            </a:xfrm>
            <a:prstGeom prst="ellipse">
              <a:avLst/>
            </a:prstGeom>
            <a:solidFill>
              <a:srgbClr val="CAD8E3"/>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5" name="Oval 14">
              <a:extLst>
                <a:ext uri="{FF2B5EF4-FFF2-40B4-BE49-F238E27FC236}">
                  <a16:creationId xmlns:a16="http://schemas.microsoft.com/office/drawing/2014/main" id="{DFE37408-DE27-4CC4-AE32-1D6AF7727708}"/>
                </a:ext>
              </a:extLst>
            </p:cNvPr>
            <p:cNvSpPr/>
            <p:nvPr/>
          </p:nvSpPr>
          <p:spPr>
            <a:xfrm>
              <a:off x="9544181" y="2668588"/>
              <a:ext cx="1399822" cy="1399820"/>
            </a:xfrm>
            <a:prstGeom prst="ellipse">
              <a:avLst/>
            </a:prstGeom>
            <a:noFill/>
            <a:ln w="76200">
              <a:gradFill>
                <a:gsLst>
                  <a:gs pos="0">
                    <a:schemeClr val="accent6"/>
                  </a:gs>
                  <a:gs pos="83000">
                    <a:schemeClr val="accent6"/>
                  </a:gs>
                  <a:gs pos="100000">
                    <a:srgbClr val="E5403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US" sz="1400">
                <a:solidFill>
                  <a:schemeClr val="tx1"/>
                </a:solidFill>
              </a:endParaRPr>
            </a:p>
          </p:txBody>
        </p:sp>
        <p:pic>
          <p:nvPicPr>
            <p:cNvPr id="16" name="Picture 15">
              <a:extLst>
                <a:ext uri="{FF2B5EF4-FFF2-40B4-BE49-F238E27FC236}">
                  <a16:creationId xmlns:a16="http://schemas.microsoft.com/office/drawing/2014/main" id="{912967EE-9A2A-47AD-8BBD-7995C5B387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62624" y="2887031"/>
              <a:ext cx="962936" cy="962934"/>
            </a:xfrm>
            <a:prstGeom prst="rect">
              <a:avLst/>
            </a:prstGeom>
            <a:ln w="12700">
              <a:noFill/>
              <a:prstDash val="dash"/>
            </a:ln>
          </p:spPr>
        </p:pic>
      </p:grpSp>
      <p:grpSp>
        <p:nvGrpSpPr>
          <p:cNvPr id="17" name="Group 16">
            <a:extLst>
              <a:ext uri="{FF2B5EF4-FFF2-40B4-BE49-F238E27FC236}">
                <a16:creationId xmlns:a16="http://schemas.microsoft.com/office/drawing/2014/main" id="{AE0E033E-FA40-4041-A64A-8F023E11F4C7}"/>
              </a:ext>
            </a:extLst>
          </p:cNvPr>
          <p:cNvGrpSpPr/>
          <p:nvPr/>
        </p:nvGrpSpPr>
        <p:grpSpPr>
          <a:xfrm>
            <a:off x="3908395" y="2350316"/>
            <a:ext cx="1609816" cy="1609816"/>
            <a:chOff x="3908395" y="2563590"/>
            <a:chExt cx="1609816" cy="1609816"/>
          </a:xfrm>
        </p:grpSpPr>
        <p:sp>
          <p:nvSpPr>
            <p:cNvPr id="18" name="Oval 17">
              <a:extLst>
                <a:ext uri="{FF2B5EF4-FFF2-40B4-BE49-F238E27FC236}">
                  <a16:creationId xmlns:a16="http://schemas.microsoft.com/office/drawing/2014/main" id="{DD91E824-A5AA-4FF0-AEFE-48D970CDD939}"/>
                </a:ext>
              </a:extLst>
            </p:cNvPr>
            <p:cNvSpPr/>
            <p:nvPr/>
          </p:nvSpPr>
          <p:spPr>
            <a:xfrm>
              <a:off x="3908395" y="2563590"/>
              <a:ext cx="1609816" cy="1609816"/>
            </a:xfrm>
            <a:prstGeom prst="ellipse">
              <a:avLst/>
            </a:prstGeom>
            <a:solidFill>
              <a:srgbClr val="CAD8E3"/>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9" name="Oval 18">
              <a:extLst>
                <a:ext uri="{FF2B5EF4-FFF2-40B4-BE49-F238E27FC236}">
                  <a16:creationId xmlns:a16="http://schemas.microsoft.com/office/drawing/2014/main" id="{E1B1411D-4ADA-4E74-A8C8-77DD7443A907}"/>
                </a:ext>
              </a:extLst>
            </p:cNvPr>
            <p:cNvSpPr/>
            <p:nvPr/>
          </p:nvSpPr>
          <p:spPr>
            <a:xfrm>
              <a:off x="4013392" y="2668588"/>
              <a:ext cx="1399822" cy="1399820"/>
            </a:xfrm>
            <a:prstGeom prst="ellipse">
              <a:avLst/>
            </a:prstGeom>
            <a:noFill/>
            <a:ln w="76200">
              <a:gradFill>
                <a:gsLst>
                  <a:gs pos="0">
                    <a:schemeClr val="accent6"/>
                  </a:gs>
                  <a:gs pos="83000">
                    <a:schemeClr val="accent6"/>
                  </a:gs>
                  <a:gs pos="100000">
                    <a:srgbClr val="E5403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US" sz="1400">
                <a:solidFill>
                  <a:schemeClr val="tx1"/>
                </a:solidFill>
              </a:endParaRPr>
            </a:p>
          </p:txBody>
        </p:sp>
        <p:pic>
          <p:nvPicPr>
            <p:cNvPr id="20" name="Graphic 145">
              <a:extLst>
                <a:ext uri="{FF2B5EF4-FFF2-40B4-BE49-F238E27FC236}">
                  <a16:creationId xmlns:a16="http://schemas.microsoft.com/office/drawing/2014/main" id="{C2FEBFA6-CC89-47A4-892F-5A8B62AE1220}"/>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340716" y="2992355"/>
              <a:ext cx="745174" cy="651156"/>
            </a:xfrm>
            <a:prstGeom prst="rect">
              <a:avLst/>
            </a:prstGeom>
          </p:spPr>
        </p:pic>
      </p:grpSp>
      <p:grpSp>
        <p:nvGrpSpPr>
          <p:cNvPr id="21" name="Group 20">
            <a:extLst>
              <a:ext uri="{FF2B5EF4-FFF2-40B4-BE49-F238E27FC236}">
                <a16:creationId xmlns:a16="http://schemas.microsoft.com/office/drawing/2014/main" id="{8A156184-E2E0-493C-9967-60BD2D916A80}"/>
              </a:ext>
            </a:extLst>
          </p:cNvPr>
          <p:cNvGrpSpPr/>
          <p:nvPr/>
        </p:nvGrpSpPr>
        <p:grpSpPr>
          <a:xfrm>
            <a:off x="6673790" y="2350316"/>
            <a:ext cx="1609816" cy="1609816"/>
            <a:chOff x="6673790" y="2563590"/>
            <a:chExt cx="1609816" cy="1609816"/>
          </a:xfrm>
        </p:grpSpPr>
        <p:sp>
          <p:nvSpPr>
            <p:cNvPr id="22" name="Oval 21">
              <a:extLst>
                <a:ext uri="{FF2B5EF4-FFF2-40B4-BE49-F238E27FC236}">
                  <a16:creationId xmlns:a16="http://schemas.microsoft.com/office/drawing/2014/main" id="{8F3A15F0-BFDF-44BA-B35C-EC71502E0829}"/>
                </a:ext>
              </a:extLst>
            </p:cNvPr>
            <p:cNvSpPr/>
            <p:nvPr/>
          </p:nvSpPr>
          <p:spPr>
            <a:xfrm>
              <a:off x="6673790" y="2563590"/>
              <a:ext cx="1609816" cy="1609816"/>
            </a:xfrm>
            <a:prstGeom prst="ellipse">
              <a:avLst/>
            </a:prstGeom>
            <a:solidFill>
              <a:srgbClr val="CAD8E3"/>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23" name="Oval 22">
              <a:extLst>
                <a:ext uri="{FF2B5EF4-FFF2-40B4-BE49-F238E27FC236}">
                  <a16:creationId xmlns:a16="http://schemas.microsoft.com/office/drawing/2014/main" id="{74E2BF7E-7B76-44C7-B85D-0392DDBF70F3}"/>
                </a:ext>
              </a:extLst>
            </p:cNvPr>
            <p:cNvSpPr/>
            <p:nvPr/>
          </p:nvSpPr>
          <p:spPr>
            <a:xfrm>
              <a:off x="6778787" y="2668588"/>
              <a:ext cx="1399822" cy="1399820"/>
            </a:xfrm>
            <a:prstGeom prst="ellipse">
              <a:avLst/>
            </a:prstGeom>
            <a:noFill/>
            <a:ln w="76200">
              <a:gradFill>
                <a:gsLst>
                  <a:gs pos="0">
                    <a:schemeClr val="accent6"/>
                  </a:gs>
                  <a:gs pos="83000">
                    <a:schemeClr val="accent6"/>
                  </a:gs>
                  <a:gs pos="100000">
                    <a:srgbClr val="E5403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300"/>
                </a:spcBef>
              </a:pPr>
              <a:endParaRPr lang="en-US" sz="1400">
                <a:solidFill>
                  <a:schemeClr val="tx1"/>
                </a:solidFill>
              </a:endParaRPr>
            </a:p>
          </p:txBody>
        </p:sp>
        <p:pic>
          <p:nvPicPr>
            <p:cNvPr id="24" name="Graphic 146">
              <a:extLst>
                <a:ext uri="{FF2B5EF4-FFF2-40B4-BE49-F238E27FC236}">
                  <a16:creationId xmlns:a16="http://schemas.microsoft.com/office/drawing/2014/main" id="{303696E8-A126-4497-81AE-40FD479E3922}"/>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020481" y="3003676"/>
              <a:ext cx="916434" cy="552986"/>
            </a:xfrm>
            <a:prstGeom prst="rect">
              <a:avLst/>
            </a:prstGeom>
          </p:spPr>
        </p:pic>
      </p:grpSp>
    </p:spTree>
    <p:extLst>
      <p:ext uri="{BB962C8B-B14F-4D97-AF65-F5344CB8AC3E}">
        <p14:creationId xmlns:p14="http://schemas.microsoft.com/office/powerpoint/2010/main" val="13761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6" presetClass="emph" presetSubtype="0" autoRev="1" fill="hold" nodeType="withEffect">
                                  <p:stCondLst>
                                    <p:cond delay="0"/>
                                  </p:stCondLst>
                                  <p:childTnLst>
                                    <p:animScale>
                                      <p:cBhvr>
                                        <p:cTn id="8" dur="500" fill="hold"/>
                                        <p:tgtEl>
                                          <p:spTgt spid="9"/>
                                        </p:tgtEl>
                                      </p:cBhvr>
                                      <p:by x="110000" y="110000"/>
                                    </p:animScale>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path" presetSubtype="0" accel="50000" decel="50000" fill="hold" grpId="1" nodeType="withEffect">
                                  <p:stCondLst>
                                    <p:cond delay="500"/>
                                  </p:stCondLst>
                                  <p:childTnLst>
                                    <p:animMotion origin="layout" path="M 4.375E-6 4.44444E-6 L 4.375E-6 0.08101 " pathEditMode="relative" rAng="0" ptsTypes="AA">
                                      <p:cBhvr>
                                        <p:cTn id="13" dur="500" spd="-100000" fill="hold"/>
                                        <p:tgtEl>
                                          <p:spTgt spid="5"/>
                                        </p:tgtEl>
                                        <p:attrNameLst>
                                          <p:attrName>ppt_x</p:attrName>
                                          <p:attrName>ppt_y</p:attrName>
                                        </p:attrNameLst>
                                      </p:cBhvr>
                                      <p:rCtr x="0" y="4051"/>
                                    </p:animMotion>
                                  </p:childTnLst>
                                </p:cTn>
                              </p:par>
                              <p:par>
                                <p:cTn id="14" presetID="1" presetClass="entr" presetSubtype="0" fill="hold" nodeType="withEffect">
                                  <p:stCondLst>
                                    <p:cond delay="250"/>
                                  </p:stCondLst>
                                  <p:childTnLst>
                                    <p:set>
                                      <p:cBhvr>
                                        <p:cTn id="15" dur="1" fill="hold">
                                          <p:stCondLst>
                                            <p:cond delay="499"/>
                                          </p:stCondLst>
                                        </p:cTn>
                                        <p:tgtEl>
                                          <p:spTgt spid="17"/>
                                        </p:tgtEl>
                                        <p:attrNameLst>
                                          <p:attrName>style.visibility</p:attrName>
                                        </p:attrNameLst>
                                      </p:cBhvr>
                                      <p:to>
                                        <p:strVal val="visible"/>
                                      </p:to>
                                    </p:set>
                                  </p:childTnLst>
                                </p:cTn>
                              </p:par>
                              <p:par>
                                <p:cTn id="16" presetID="6" presetClass="emph" presetSubtype="0" autoRev="1" fill="hold" nodeType="withEffect">
                                  <p:stCondLst>
                                    <p:cond delay="250"/>
                                  </p:stCondLst>
                                  <p:childTnLst>
                                    <p:animScale>
                                      <p:cBhvr>
                                        <p:cTn id="17" dur="500" fill="hold"/>
                                        <p:tgtEl>
                                          <p:spTgt spid="17"/>
                                        </p:tgtEl>
                                      </p:cBhvr>
                                      <p:by x="110000" y="110000"/>
                                    </p:animScale>
                                  </p:childTnLst>
                                </p:cTn>
                              </p:par>
                              <p:par>
                                <p:cTn id="18" presetID="10" presetClass="entr" presetSubtype="0" fill="hold" grpId="0" nodeType="withEffect">
                                  <p:stCondLst>
                                    <p:cond delay="75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42" presetClass="path" presetSubtype="0" accel="50000" decel="50000" fill="hold" grpId="1" nodeType="withEffect">
                                  <p:stCondLst>
                                    <p:cond delay="750"/>
                                  </p:stCondLst>
                                  <p:childTnLst>
                                    <p:animMotion origin="layout" path="M 1.45833E-6 4.44444E-6 L 1.45833E-6 0.08101 " pathEditMode="relative" rAng="0" ptsTypes="AA">
                                      <p:cBhvr>
                                        <p:cTn id="22" dur="500" spd="-100000" fill="hold"/>
                                        <p:tgtEl>
                                          <p:spTgt spid="6"/>
                                        </p:tgtEl>
                                        <p:attrNameLst>
                                          <p:attrName>ppt_x</p:attrName>
                                          <p:attrName>ppt_y</p:attrName>
                                        </p:attrNameLst>
                                      </p:cBhvr>
                                      <p:rCtr x="0" y="4051"/>
                                    </p:animMotion>
                                  </p:childTnLst>
                                </p:cTn>
                              </p:par>
                              <p:par>
                                <p:cTn id="23" presetID="1" presetClass="entr" presetSubtype="0" fill="hold" nodeType="withEffect">
                                  <p:stCondLst>
                                    <p:cond delay="500"/>
                                  </p:stCondLst>
                                  <p:childTnLst>
                                    <p:set>
                                      <p:cBhvr>
                                        <p:cTn id="24" dur="1" fill="hold">
                                          <p:stCondLst>
                                            <p:cond delay="499"/>
                                          </p:stCondLst>
                                        </p:cTn>
                                        <p:tgtEl>
                                          <p:spTgt spid="21"/>
                                        </p:tgtEl>
                                        <p:attrNameLst>
                                          <p:attrName>style.visibility</p:attrName>
                                        </p:attrNameLst>
                                      </p:cBhvr>
                                      <p:to>
                                        <p:strVal val="visible"/>
                                      </p:to>
                                    </p:set>
                                  </p:childTnLst>
                                </p:cTn>
                              </p:par>
                              <p:par>
                                <p:cTn id="25" presetID="6" presetClass="emph" presetSubtype="0" autoRev="1" fill="hold" nodeType="withEffect">
                                  <p:stCondLst>
                                    <p:cond delay="500"/>
                                  </p:stCondLst>
                                  <p:childTnLst>
                                    <p:animScale>
                                      <p:cBhvr>
                                        <p:cTn id="26" dur="500" fill="hold"/>
                                        <p:tgtEl>
                                          <p:spTgt spid="21"/>
                                        </p:tgtEl>
                                      </p:cBhvr>
                                      <p:by x="110000" y="110000"/>
                                    </p:animScale>
                                  </p:childTnLst>
                                </p:cTn>
                              </p:par>
                              <p:par>
                                <p:cTn id="27" presetID="10" presetClass="entr" presetSubtype="0" fill="hold" grpId="0"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42" presetClass="path" presetSubtype="0" accel="50000" decel="50000" fill="hold" grpId="1" nodeType="withEffect">
                                  <p:stCondLst>
                                    <p:cond delay="1000"/>
                                  </p:stCondLst>
                                  <p:childTnLst>
                                    <p:animMotion origin="layout" path="M -1.45833E-6 4.44444E-6 L -1.45833E-6 0.08101 " pathEditMode="relative" rAng="0" ptsTypes="AA">
                                      <p:cBhvr>
                                        <p:cTn id="31" dur="500" spd="-100000" fill="hold"/>
                                        <p:tgtEl>
                                          <p:spTgt spid="7"/>
                                        </p:tgtEl>
                                        <p:attrNameLst>
                                          <p:attrName>ppt_x</p:attrName>
                                          <p:attrName>ppt_y</p:attrName>
                                        </p:attrNameLst>
                                      </p:cBhvr>
                                      <p:rCtr x="0" y="4051"/>
                                    </p:animMotion>
                                  </p:childTnLst>
                                </p:cTn>
                              </p:par>
                              <p:par>
                                <p:cTn id="32" presetID="1" presetClass="entr" presetSubtype="0" fill="hold" nodeType="withEffect">
                                  <p:stCondLst>
                                    <p:cond delay="750"/>
                                  </p:stCondLst>
                                  <p:childTnLst>
                                    <p:set>
                                      <p:cBhvr>
                                        <p:cTn id="33" dur="1" fill="hold">
                                          <p:stCondLst>
                                            <p:cond delay="499"/>
                                          </p:stCondLst>
                                        </p:cTn>
                                        <p:tgtEl>
                                          <p:spTgt spid="13"/>
                                        </p:tgtEl>
                                        <p:attrNameLst>
                                          <p:attrName>style.visibility</p:attrName>
                                        </p:attrNameLst>
                                      </p:cBhvr>
                                      <p:to>
                                        <p:strVal val="visible"/>
                                      </p:to>
                                    </p:set>
                                  </p:childTnLst>
                                </p:cTn>
                              </p:par>
                              <p:par>
                                <p:cTn id="34" presetID="6" presetClass="emph" presetSubtype="0" autoRev="1" fill="hold" nodeType="withEffect">
                                  <p:stCondLst>
                                    <p:cond delay="750"/>
                                  </p:stCondLst>
                                  <p:childTnLst>
                                    <p:animScale>
                                      <p:cBhvr>
                                        <p:cTn id="35" dur="500" fill="hold"/>
                                        <p:tgtEl>
                                          <p:spTgt spid="13"/>
                                        </p:tgtEl>
                                      </p:cBhvr>
                                      <p:by x="110000" y="110000"/>
                                    </p:animScale>
                                  </p:childTnLst>
                                </p:cTn>
                              </p:par>
                              <p:par>
                                <p:cTn id="36" presetID="10" presetClass="entr" presetSubtype="0" fill="hold" grpId="0" nodeType="withEffect">
                                  <p:stCondLst>
                                    <p:cond delay="1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42" presetClass="path" presetSubtype="0" accel="50000" decel="50000" fill="hold" grpId="1" nodeType="withEffect">
                                  <p:stCondLst>
                                    <p:cond delay="1250"/>
                                  </p:stCondLst>
                                  <p:childTnLst>
                                    <p:animMotion origin="layout" path="M -4.375E-6 4.44444E-6 L -4.375E-6 0.08101 " pathEditMode="relative" rAng="0" ptsTypes="AA">
                                      <p:cBhvr>
                                        <p:cTn id="40" dur="500" spd="-100000" fill="hold"/>
                                        <p:tgtEl>
                                          <p:spTgt spid="8"/>
                                        </p:tgtEl>
                                        <p:attrNameLst>
                                          <p:attrName>ppt_x</p:attrName>
                                          <p:attrName>ppt_y</p:attrName>
                                        </p:attrNameLst>
                                      </p:cBhvr>
                                      <p:rCtr x="0"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75150-1FB0-C548-A8B0-5815C96DAC3A}"/>
              </a:ext>
            </a:extLst>
          </p:cNvPr>
          <p:cNvSpPr>
            <a:spLocks noGrp="1"/>
          </p:cNvSpPr>
          <p:nvPr>
            <p:ph type="ctrTitle"/>
          </p:nvPr>
        </p:nvSpPr>
        <p:spPr>
          <a:xfrm>
            <a:off x="235318" y="2462944"/>
            <a:ext cx="11017399" cy="1534889"/>
          </a:xfrm>
        </p:spPr>
        <p:txBody>
          <a:bodyPr/>
          <a:lstStyle/>
          <a:p>
            <a:r>
              <a:rPr lang="en-US"/>
              <a:t>SOC Automation</a:t>
            </a:r>
          </a:p>
        </p:txBody>
      </p:sp>
    </p:spTree>
    <p:extLst>
      <p:ext uri="{BB962C8B-B14F-4D97-AF65-F5344CB8AC3E}">
        <p14:creationId xmlns:p14="http://schemas.microsoft.com/office/powerpoint/2010/main" val="35664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ortinet Theme">
  <a:themeElements>
    <a:clrScheme name="Fortinet-2021">
      <a:dk1>
        <a:srgbClr val="000000"/>
      </a:dk1>
      <a:lt1>
        <a:srgbClr val="FFFFFF"/>
      </a:lt1>
      <a:dk2>
        <a:srgbClr val="B3B3B3"/>
      </a:dk2>
      <a:lt2>
        <a:srgbClr val="E6E6E6"/>
      </a:lt2>
      <a:accent1>
        <a:srgbClr val="48D597"/>
      </a:accent1>
      <a:accent2>
        <a:srgbClr val="2CCCD3"/>
      </a:accent2>
      <a:accent3>
        <a:srgbClr val="307FE2"/>
      </a:accent3>
      <a:accent4>
        <a:srgbClr val="9063CD"/>
      </a:accent4>
      <a:accent5>
        <a:srgbClr val="A2B2C8"/>
      </a:accent5>
      <a:accent6>
        <a:srgbClr val="DA28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solidFill>
            <a:schemeClr val="accent6"/>
          </a:solidFill>
        </a:ln>
      </a:spPr>
      <a:bodyPr rtlCol="0" anchor="ctr"/>
      <a:lstStyle>
        <a:defPPr algn="ctr">
          <a:lnSpc>
            <a:spcPct val="90000"/>
          </a:lnSpc>
          <a:spcBef>
            <a:spcPts val="300"/>
          </a:spcBef>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defTabSz="457189">
          <a:lnSpc>
            <a:spcPct val="90000"/>
          </a:lnSpc>
          <a:spcBef>
            <a:spcPts val="300"/>
          </a:spcBef>
          <a:defRPr sz="1400" dirty="0" smtClean="0">
            <a:solidFill>
              <a:srgbClr val="000000"/>
            </a:solidFill>
            <a:cs typeface="Arial" panose="020B0604020202020204" pitchFamily="34" charset="0"/>
          </a:defRPr>
        </a:defPPr>
      </a:lstStyle>
    </a:txDef>
  </a:objectDefaults>
  <a:extraClrSchemeLst/>
  <a:extLst>
    <a:ext uri="{05A4C25C-085E-4340-85A3-A5531E510DB2}">
      <thm15:themeFamily xmlns:thm15="http://schemas.microsoft.com/office/thememl/2012/main" name="FortiAnalyzer_Presentation_2022" id="{6B45A04A-67FA-4D49-B435-61211901D8A2}" vid="{E02C0FB6-787B-304A-90D6-7F177CD0F7A1}"/>
    </a:ext>
  </a:extLst>
</a:theme>
</file>

<file path=ppt/theme/theme2.xml><?xml version="1.0" encoding="utf-8"?>
<a:theme xmlns:a="http://schemas.openxmlformats.org/drawingml/2006/main" name="Office Theme">
  <a:themeElements>
    <a:clrScheme name="Fortinet Colors 2021">
      <a:dk1>
        <a:srgbClr val="000000"/>
      </a:dk1>
      <a:lt1>
        <a:srgbClr val="FFFFFF"/>
      </a:lt1>
      <a:dk2>
        <a:srgbClr val="B3B3B3"/>
      </a:dk2>
      <a:lt2>
        <a:srgbClr val="F0F0F0"/>
      </a:lt2>
      <a:accent1>
        <a:srgbClr val="48D597"/>
      </a:accent1>
      <a:accent2>
        <a:srgbClr val="2CCCD3"/>
      </a:accent2>
      <a:accent3>
        <a:srgbClr val="307FE2"/>
      </a:accent3>
      <a:accent4>
        <a:srgbClr val="9063CD"/>
      </a:accent4>
      <a:accent5>
        <a:srgbClr val="A2B2C8"/>
      </a:accent5>
      <a:accent6>
        <a:srgbClr val="DA291C"/>
      </a:accent6>
      <a:hlink>
        <a:srgbClr val="0081E9"/>
      </a:hlink>
      <a:folHlink>
        <a:srgbClr val="307F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F7B777ECEE83D408FD24E0F8898E247" ma:contentTypeVersion="16" ma:contentTypeDescription="Crear nuevo documento." ma:contentTypeScope="" ma:versionID="f94527cf305d80e3d820fe54f82744bd">
  <xsd:schema xmlns:xsd="http://www.w3.org/2001/XMLSchema" xmlns:xs="http://www.w3.org/2001/XMLSchema" xmlns:p="http://schemas.microsoft.com/office/2006/metadata/properties" xmlns:ns2="e4cf2323-5496-40f3-920d-6ce9bdc6168e" xmlns:ns3="2dcac036-f159-45f1-bf96-82af28b33675" targetNamespace="http://schemas.microsoft.com/office/2006/metadata/properties" ma:root="true" ma:fieldsID="69c79bc96fbf028b4d95aaa19fbf1bfc" ns2:_="" ns3:_="">
    <xsd:import namespace="e4cf2323-5496-40f3-920d-6ce9bdc6168e"/>
    <xsd:import namespace="2dcac036-f159-45f1-bf96-82af28b336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f2323-5496-40f3-920d-6ce9bdc616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c6963e27-d887-42cf-8331-eb3c4552a8f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cac036-f159-45f1-bf96-82af28b33675"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2994c576-5cc9-4aae-b0bb-a47d7ba13c0e}" ma:internalName="TaxCatchAll" ma:showField="CatchAllData" ma:web="2dcac036-f159-45f1-bf96-82af28b336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dcac036-f159-45f1-bf96-82af28b33675" xsi:nil="true"/>
    <lcf76f155ced4ddcb4097134ff3c332f xmlns="e4cf2323-5496-40f3-920d-6ce9bdc616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209834-82D9-4F2E-80F4-D2D213AC6635}"/>
</file>

<file path=customXml/itemProps2.xml><?xml version="1.0" encoding="utf-8"?>
<ds:datastoreItem xmlns:ds="http://schemas.openxmlformats.org/officeDocument/2006/customXml" ds:itemID="{9D6835FF-54B3-43D5-8EF5-F4BD4EEC0B41}"/>
</file>

<file path=customXml/itemProps3.xml><?xml version="1.0" encoding="utf-8"?>
<ds:datastoreItem xmlns:ds="http://schemas.openxmlformats.org/officeDocument/2006/customXml" ds:itemID="{ABB10F6E-0386-460A-943E-79E01DFB00C2}"/>
</file>

<file path=docProps/app.xml><?xml version="1.0" encoding="utf-8"?>
<Properties xmlns="http://schemas.openxmlformats.org/officeDocument/2006/extended-properties" xmlns:vt="http://schemas.openxmlformats.org/officeDocument/2006/docPropsVTypes">
  <Template>Fortinet Theme</Template>
  <TotalTime>3861</TotalTime>
  <Words>4481</Words>
  <Application>Microsoft Office PowerPoint</Application>
  <PresentationFormat>Panorámica</PresentationFormat>
  <Paragraphs>478</Paragraphs>
  <Slides>38</Slides>
  <Notes>30</Notes>
  <HiddenSlides>2</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38</vt:i4>
      </vt:variant>
    </vt:vector>
  </HeadingPairs>
  <TitlesOfParts>
    <vt:vector size="49" baseType="lpstr">
      <vt:lpstr>Arial</vt:lpstr>
      <vt:lpstr>Calibri</vt:lpstr>
      <vt:lpstr>Calibri Light</vt:lpstr>
      <vt:lpstr>HelveticaNeueLT Pro 45 Lt</vt:lpstr>
      <vt:lpstr>Inter</vt:lpstr>
      <vt:lpstr>Montserrat</vt:lpstr>
      <vt:lpstr>Montserrat-Medium</vt:lpstr>
      <vt:lpstr>Times New Roman</vt:lpstr>
      <vt:lpstr>Wingdings</vt:lpstr>
      <vt:lpstr>Fortinet Theme</vt:lpstr>
      <vt:lpstr>Office Theme</vt:lpstr>
      <vt:lpstr>Agenda</vt:lpstr>
      <vt:lpstr>Operaciones de Seguridad</vt:lpstr>
      <vt:lpstr>Oportunidad de mercado
</vt:lpstr>
      <vt:lpstr>Oportunidad de mercado (Información de seguridad y gestión de eventos)</vt:lpstr>
      <vt:lpstr>SIEM / SOAR Tendencias del mercado</vt:lpstr>
      <vt:lpstr>Operaciones de seguridad que luchan por mantener el ritmo
</vt:lpstr>
      <vt:lpstr>Por qué las organizaciones requieren una estrategia de consolidación de proveedores 
</vt:lpstr>
      <vt:lpstr>La complejidad del ecosistema frena la respuesta del SOC </vt:lpstr>
      <vt:lpstr>SOC Automation</vt:lpstr>
      <vt:lpstr>Presentación de PowerPoint</vt:lpstr>
      <vt:lpstr>Presentación de PowerPoint</vt:lpstr>
      <vt:lpstr>Simplifique las operaciones de Seguridad</vt:lpstr>
      <vt:lpstr>Centro de Operaciones de Seguridad (SOC) Marco de madurez </vt:lpstr>
      <vt:lpstr>Exposición al Ransomware</vt:lpstr>
      <vt:lpstr>Who Needs SOC Automation?</vt:lpstr>
      <vt:lpstr>How Do You Benefit</vt:lpstr>
      <vt:lpstr>Presentación de PowerPoint</vt:lpstr>
      <vt:lpstr>FortiAnalyzer</vt:lpstr>
      <vt:lpstr> ¿Qué es FortiAnalyzer?
</vt:lpstr>
      <vt:lpstr>FortiAnalyzer: Security Fabric Analytics &amp; Automatización</vt:lpstr>
      <vt:lpstr>¿Qué son los casos de uso de FortiAnalyzer?
</vt:lpstr>
      <vt:lpstr>FortiAnalyzer: Capacidades clave</vt:lpstr>
      <vt:lpstr>Logging &amp; Reporting </vt:lpstr>
      <vt:lpstr>Indicador de compromiso 
</vt:lpstr>
      <vt:lpstr>Integración de Security Fabric
</vt:lpstr>
      <vt:lpstr>FortiSOC: Playbooks </vt:lpstr>
      <vt:lpstr>FortiEDR</vt:lpstr>
      <vt:lpstr>Necesidad de Plataforma de Seguridad</vt:lpstr>
      <vt:lpstr>Descripción General de la Tecnología</vt:lpstr>
      <vt:lpstr>FortiEDR – En tiempo real y automatizado </vt:lpstr>
      <vt:lpstr>Seguridad Automatizada en tiempo real con respuesta orquestada a incidentes</vt:lpstr>
      <vt:lpstr>Extended Response through Fabric Integration</vt:lpstr>
      <vt:lpstr>Endpoints Detect Malicious IP Addresses</vt:lpstr>
      <vt:lpstr>FortiEDR Contextual Incident Response Playbooks</vt:lpstr>
      <vt:lpstr>Firewall Integration </vt:lpstr>
      <vt:lpstr>Puntos clave</vt:lpstr>
      <vt:lpstr>Puntos clave </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Simplify SOC Automation</dc:title>
  <dc:subject/>
  <dc:creator>Microsoft Office User</dc:creator>
  <cp:keywords/>
  <dc:description/>
  <cp:lastModifiedBy>Pedro Torres</cp:lastModifiedBy>
  <cp:revision>100</cp:revision>
  <cp:lastPrinted>2021-01-11T23:45:02Z</cp:lastPrinted>
  <dcterms:created xsi:type="dcterms:W3CDTF">2022-01-26T22:49:29Z</dcterms:created>
  <dcterms:modified xsi:type="dcterms:W3CDTF">2023-05-19T15:04:59Z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0x0101007F7B777ECEE83D408FD24E0F8898E247</vt:lpwstr>
  </property>
</Properties>
</file>